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6" r:id="rId5"/>
    <p:sldId id="281" r:id="rId6"/>
    <p:sldId id="297" r:id="rId7"/>
    <p:sldId id="310" r:id="rId8"/>
    <p:sldId id="299" r:id="rId9"/>
    <p:sldId id="311" r:id="rId10"/>
    <p:sldId id="312" r:id="rId11"/>
    <p:sldId id="313" r:id="rId12"/>
    <p:sldId id="314" r:id="rId13"/>
    <p:sldId id="315" r:id="rId14"/>
  </p:sldIdLst>
  <p:sldSz cx="6858000" cy="9906000" type="A4"/>
  <p:notesSz cx="6858000" cy="9144000"/>
  <p:defaultText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8"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2" algn="l" defTabSz="457152" rtl="0" eaLnBrk="1" latinLnBrk="0" hangingPunct="1">
      <a:defRPr sz="1800" kern="1200">
        <a:solidFill>
          <a:schemeClr val="tx1"/>
        </a:solidFill>
        <a:latin typeface="+mn-lt"/>
        <a:ea typeface="+mn-ea"/>
        <a:cs typeface="+mn-cs"/>
      </a:defRPr>
    </a:lvl6pPr>
    <a:lvl7pPr marL="2742915" algn="l" defTabSz="457152" rtl="0" eaLnBrk="1" latinLnBrk="0" hangingPunct="1">
      <a:defRPr sz="1800" kern="1200">
        <a:solidFill>
          <a:schemeClr val="tx1"/>
        </a:solidFill>
        <a:latin typeface="+mn-lt"/>
        <a:ea typeface="+mn-ea"/>
        <a:cs typeface="+mn-cs"/>
      </a:defRPr>
    </a:lvl7pPr>
    <a:lvl8pPr marL="3200067" algn="l" defTabSz="457152" rtl="0" eaLnBrk="1" latinLnBrk="0" hangingPunct="1">
      <a:defRPr sz="1800" kern="1200">
        <a:solidFill>
          <a:schemeClr val="tx1"/>
        </a:solidFill>
        <a:latin typeface="+mn-lt"/>
        <a:ea typeface="+mn-ea"/>
        <a:cs typeface="+mn-cs"/>
      </a:defRPr>
    </a:lvl8pPr>
    <a:lvl9pPr marL="3657220" algn="l" defTabSz="4571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 initials="E" lastIdx="1" clrIdx="0">
    <p:extLst>
      <p:ext uri="{19B8F6BF-5375-455C-9EA6-DF929625EA0E}">
        <p15:presenceInfo xmlns:p15="http://schemas.microsoft.com/office/powerpoint/2012/main" userId="Elisa" providerId="None"/>
      </p:ext>
    </p:extLst>
  </p:cmAuthor>
  <p:cmAuthor id="2" name="Miguel Martín Garcia de Celis" initials="MM" lastIdx="2" clrIdx="1">
    <p:extLst>
      <p:ext uri="{19B8F6BF-5375-455C-9EA6-DF929625EA0E}">
        <p15:presenceInfo xmlns:p15="http://schemas.microsoft.com/office/powerpoint/2012/main" userId="adb03b98b43184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88"/>
    <a:srgbClr val="134B50"/>
    <a:srgbClr val="818A8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352" y="72"/>
      </p:cViewPr>
      <p:guideLst>
        <p:guide orient="horz" pos="1464"/>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4-17T09:55:48.501" idx="1">
    <p:pos x="4320" y="193"/>
    <p:text>Cursos Generales no transversales . Específicos maculino. Estructura de cada curso.</p:text>
    <p:extLst>
      <p:ext uri="{C676402C-5697-4E1C-873F-D02D1690AC5C}">
        <p15:threadingInfo xmlns:p15="http://schemas.microsoft.com/office/powerpoint/2012/main" timeZoneBias="-120"/>
      </p:ext>
    </p:extLst>
  </p:cm>
  <p:cm authorId="2" dt="2024-04-17T09:57:53.528" idx="2">
    <p:pos x="4320" y="289"/>
    <p:text>Eliminar texto debajo de generales</p:text>
    <p:extLst>
      <p:ext uri="{C676402C-5697-4E1C-873F-D02D1690AC5C}">
        <p15:threadingInfo xmlns:p15="http://schemas.microsoft.com/office/powerpoint/2012/main" timeZoneBias="-120">
          <p15:parentCm authorId="2"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20">
            <a:extLst>
              <a:ext uri="{FF2B5EF4-FFF2-40B4-BE49-F238E27FC236}">
                <a16:creationId xmlns:a16="http://schemas.microsoft.com/office/drawing/2014/main" id="{DBEDF848-5FFC-F4BD-53CF-BC44A9906FD8}"/>
              </a:ext>
            </a:extLst>
          </p:cNvPr>
          <p:cNvSpPr txBox="1"/>
          <p:nvPr userDrawn="1"/>
        </p:nvSpPr>
        <p:spPr>
          <a:xfrm>
            <a:off x="208322" y="9304250"/>
            <a:ext cx="833072" cy="307777"/>
          </a:xfrm>
          <a:prstGeom prst="rect">
            <a:avLst/>
          </a:prstGeom>
          <a:noFill/>
        </p:spPr>
        <p:txBody>
          <a:bodyPr wrap="square" anchor="ctr">
            <a:spAutoFit/>
          </a:bodyPr>
          <a:lstStyle/>
          <a:p>
            <a:pPr algn="l"/>
            <a:fld id="{178D168C-3FC2-4C84-A6A5-10A067329DC0}" type="slidenum">
              <a:rPr lang="en-ID" sz="1400" smtClean="0">
                <a:solidFill>
                  <a:srgbClr val="818A8F"/>
                </a:solidFill>
              </a:rPr>
              <a:pPr algn="l"/>
              <a:t>‹Nº›</a:t>
            </a:fld>
            <a:endParaRPr lang="en-ID" sz="1400">
              <a:solidFill>
                <a:srgbClr val="818A8F"/>
              </a:solidFill>
            </a:endParaRPr>
          </a:p>
        </p:txBody>
      </p:sp>
      <p:sp>
        <p:nvSpPr>
          <p:cNvPr id="3" name="TextBox 4">
            <a:extLst>
              <a:ext uri="{FF2B5EF4-FFF2-40B4-BE49-F238E27FC236}">
                <a16:creationId xmlns:a16="http://schemas.microsoft.com/office/drawing/2014/main" id="{DBF92070-8D76-136D-78ED-998EE3ECBB9C}"/>
              </a:ext>
            </a:extLst>
          </p:cNvPr>
          <p:cNvSpPr txBox="1"/>
          <p:nvPr userDrawn="1"/>
        </p:nvSpPr>
        <p:spPr>
          <a:xfrm>
            <a:off x="465297" y="9250505"/>
            <a:ext cx="3429000" cy="369332"/>
          </a:xfrm>
          <a:prstGeom prst="rect">
            <a:avLst/>
          </a:prstGeom>
          <a:noFill/>
        </p:spPr>
        <p:txBody>
          <a:bodyPr wrap="square">
            <a:spAutoFit/>
          </a:bodyPr>
          <a:lstStyle/>
          <a:p>
            <a:r>
              <a:rPr lang="es-ES" sz="900">
                <a:solidFill>
                  <a:srgbClr val="818A8F"/>
                </a:solidFill>
                <a:latin typeface="Arial Narrow" panose="020B0606020202030204" pitchFamily="34" charset="0"/>
              </a:rPr>
              <a:t>Formación en prevención y erradicación de la violencia contra las mujeres</a:t>
            </a:r>
          </a:p>
          <a:p>
            <a:r>
              <a:rPr lang="es-ES" sz="900">
                <a:solidFill>
                  <a:srgbClr val="818A8F"/>
                </a:solidFill>
                <a:latin typeface="Arial Narrow" panose="020B0606020202030204" pitchFamily="34" charset="0"/>
              </a:rPr>
              <a:t>Dossier</a:t>
            </a:r>
          </a:p>
        </p:txBody>
      </p:sp>
    </p:spTree>
    <p:extLst>
      <p:ext uri="{BB962C8B-B14F-4D97-AF65-F5344CB8AC3E}">
        <p14:creationId xmlns:p14="http://schemas.microsoft.com/office/powerpoint/2010/main" val="260260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12B5462-AA98-4F56-B27E-FBCD4A021618}"/>
              </a:ext>
            </a:extLst>
          </p:cNvPr>
          <p:cNvSpPr>
            <a:spLocks noGrp="1"/>
          </p:cNvSpPr>
          <p:nvPr>
            <p:ph type="pic" sz="quarter" idx="10"/>
          </p:nvPr>
        </p:nvSpPr>
        <p:spPr>
          <a:xfrm>
            <a:off x="3101009" y="3120887"/>
            <a:ext cx="3220279" cy="4094923"/>
          </a:xfrm>
          <a:custGeom>
            <a:avLst/>
            <a:gdLst>
              <a:gd name="connsiteX0" fmla="*/ 0 w 3220279"/>
              <a:gd name="connsiteY0" fmla="*/ 0 h 4094923"/>
              <a:gd name="connsiteX1" fmla="*/ 3220279 w 3220279"/>
              <a:gd name="connsiteY1" fmla="*/ 0 h 4094923"/>
              <a:gd name="connsiteX2" fmla="*/ 3220279 w 3220279"/>
              <a:gd name="connsiteY2" fmla="*/ 4094923 h 4094923"/>
              <a:gd name="connsiteX3" fmla="*/ 0 w 3220279"/>
              <a:gd name="connsiteY3" fmla="*/ 4094923 h 4094923"/>
            </a:gdLst>
            <a:ahLst/>
            <a:cxnLst>
              <a:cxn ang="0">
                <a:pos x="connsiteX0" y="connsiteY0"/>
              </a:cxn>
              <a:cxn ang="0">
                <a:pos x="connsiteX1" y="connsiteY1"/>
              </a:cxn>
              <a:cxn ang="0">
                <a:pos x="connsiteX2" y="connsiteY2"/>
              </a:cxn>
              <a:cxn ang="0">
                <a:pos x="connsiteX3" y="connsiteY3"/>
              </a:cxn>
            </a:cxnLst>
            <a:rect l="l" t="t" r="r" b="b"/>
            <a:pathLst>
              <a:path w="3220279" h="4094923">
                <a:moveTo>
                  <a:pt x="0" y="0"/>
                </a:moveTo>
                <a:lnTo>
                  <a:pt x="3220279" y="0"/>
                </a:lnTo>
                <a:lnTo>
                  <a:pt x="3220279" y="4094923"/>
                </a:lnTo>
                <a:lnTo>
                  <a:pt x="0" y="4094923"/>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6375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90806D-2B2C-4F1D-ACA7-2B85197F368C}"/>
              </a:ext>
            </a:extLst>
          </p:cNvPr>
          <p:cNvSpPr>
            <a:spLocks noGrp="1"/>
          </p:cNvSpPr>
          <p:nvPr>
            <p:ph type="pic" sz="quarter" idx="10"/>
          </p:nvPr>
        </p:nvSpPr>
        <p:spPr>
          <a:xfrm>
            <a:off x="651014" y="3556001"/>
            <a:ext cx="1812787" cy="2609328"/>
          </a:xfrm>
          <a:custGeom>
            <a:avLst/>
            <a:gdLst>
              <a:gd name="connsiteX0" fmla="*/ 0 w 1812787"/>
              <a:gd name="connsiteY0" fmla="*/ 0 h 2609328"/>
              <a:gd name="connsiteX1" fmla="*/ 1812787 w 1812787"/>
              <a:gd name="connsiteY1" fmla="*/ 0 h 2609328"/>
              <a:gd name="connsiteX2" fmla="*/ 1812787 w 1812787"/>
              <a:gd name="connsiteY2" fmla="*/ 2609328 h 2609328"/>
              <a:gd name="connsiteX3" fmla="*/ 0 w 1812787"/>
              <a:gd name="connsiteY3" fmla="*/ 2609328 h 2609328"/>
            </a:gdLst>
            <a:ahLst/>
            <a:cxnLst>
              <a:cxn ang="0">
                <a:pos x="connsiteX0" y="connsiteY0"/>
              </a:cxn>
              <a:cxn ang="0">
                <a:pos x="connsiteX1" y="connsiteY1"/>
              </a:cxn>
              <a:cxn ang="0">
                <a:pos x="connsiteX2" y="connsiteY2"/>
              </a:cxn>
              <a:cxn ang="0">
                <a:pos x="connsiteX3" y="connsiteY3"/>
              </a:cxn>
            </a:cxnLst>
            <a:rect l="l" t="t" r="r" b="b"/>
            <a:pathLst>
              <a:path w="1812787" h="2609328">
                <a:moveTo>
                  <a:pt x="0" y="0"/>
                </a:moveTo>
                <a:lnTo>
                  <a:pt x="1812787" y="0"/>
                </a:lnTo>
                <a:lnTo>
                  <a:pt x="1812787" y="2609328"/>
                </a:lnTo>
                <a:lnTo>
                  <a:pt x="0" y="2609328"/>
                </a:lnTo>
                <a:close/>
              </a:path>
            </a:pathLst>
          </a:custGeom>
          <a:pattFill prst="pct60">
            <a:fgClr>
              <a:schemeClr val="accent1"/>
            </a:fgClr>
            <a:bgClr>
              <a:schemeClr val="bg1"/>
            </a:bgClr>
          </a:pattFill>
        </p:spPr>
        <p:txBody>
          <a:bodyPr wrap="square">
            <a:noAutofit/>
          </a:bodyPr>
          <a:lstStyle/>
          <a:p>
            <a:endParaRPr lang="en-ID"/>
          </a:p>
        </p:txBody>
      </p:sp>
      <p:sp>
        <p:nvSpPr>
          <p:cNvPr id="8" name="Picture Placeholder 7">
            <a:extLst>
              <a:ext uri="{FF2B5EF4-FFF2-40B4-BE49-F238E27FC236}">
                <a16:creationId xmlns:a16="http://schemas.microsoft.com/office/drawing/2014/main" id="{F982F2E7-0316-4E50-8493-5DCB1D324610}"/>
              </a:ext>
            </a:extLst>
          </p:cNvPr>
          <p:cNvSpPr>
            <a:spLocks noGrp="1"/>
          </p:cNvSpPr>
          <p:nvPr>
            <p:ph type="pic" sz="quarter" idx="11"/>
          </p:nvPr>
        </p:nvSpPr>
        <p:spPr>
          <a:xfrm>
            <a:off x="2579758" y="3556001"/>
            <a:ext cx="1812787" cy="2609328"/>
          </a:xfrm>
          <a:custGeom>
            <a:avLst/>
            <a:gdLst>
              <a:gd name="connsiteX0" fmla="*/ 0 w 1812787"/>
              <a:gd name="connsiteY0" fmla="*/ 0 h 2609328"/>
              <a:gd name="connsiteX1" fmla="*/ 1812787 w 1812787"/>
              <a:gd name="connsiteY1" fmla="*/ 0 h 2609328"/>
              <a:gd name="connsiteX2" fmla="*/ 1812787 w 1812787"/>
              <a:gd name="connsiteY2" fmla="*/ 2609328 h 2609328"/>
              <a:gd name="connsiteX3" fmla="*/ 0 w 1812787"/>
              <a:gd name="connsiteY3" fmla="*/ 2609328 h 2609328"/>
            </a:gdLst>
            <a:ahLst/>
            <a:cxnLst>
              <a:cxn ang="0">
                <a:pos x="connsiteX0" y="connsiteY0"/>
              </a:cxn>
              <a:cxn ang="0">
                <a:pos x="connsiteX1" y="connsiteY1"/>
              </a:cxn>
              <a:cxn ang="0">
                <a:pos x="connsiteX2" y="connsiteY2"/>
              </a:cxn>
              <a:cxn ang="0">
                <a:pos x="connsiteX3" y="connsiteY3"/>
              </a:cxn>
            </a:cxnLst>
            <a:rect l="l" t="t" r="r" b="b"/>
            <a:pathLst>
              <a:path w="1812787" h="2609328">
                <a:moveTo>
                  <a:pt x="0" y="0"/>
                </a:moveTo>
                <a:lnTo>
                  <a:pt x="1812787" y="0"/>
                </a:lnTo>
                <a:lnTo>
                  <a:pt x="1812787" y="2609328"/>
                </a:lnTo>
                <a:lnTo>
                  <a:pt x="0" y="2609328"/>
                </a:lnTo>
                <a:close/>
              </a:path>
            </a:pathLst>
          </a:custGeom>
          <a:pattFill prst="pct60">
            <a:fgClr>
              <a:schemeClr val="accent1"/>
            </a:fgClr>
            <a:bgClr>
              <a:schemeClr val="bg1"/>
            </a:bgClr>
          </a:pattFill>
        </p:spPr>
        <p:txBody>
          <a:bodyPr wrap="square">
            <a:noAutofit/>
          </a:bodyPr>
          <a:lstStyle/>
          <a:p>
            <a:endParaRPr lang="en-ID"/>
          </a:p>
        </p:txBody>
      </p:sp>
      <p:sp>
        <p:nvSpPr>
          <p:cNvPr id="9" name="Picture Placeholder 8">
            <a:extLst>
              <a:ext uri="{FF2B5EF4-FFF2-40B4-BE49-F238E27FC236}">
                <a16:creationId xmlns:a16="http://schemas.microsoft.com/office/drawing/2014/main" id="{79183D94-5915-4A2B-BD74-C06463578D48}"/>
              </a:ext>
            </a:extLst>
          </p:cNvPr>
          <p:cNvSpPr>
            <a:spLocks noGrp="1"/>
          </p:cNvSpPr>
          <p:nvPr>
            <p:ph type="pic" sz="quarter" idx="12"/>
          </p:nvPr>
        </p:nvSpPr>
        <p:spPr>
          <a:xfrm>
            <a:off x="4508501" y="3556001"/>
            <a:ext cx="1812787" cy="2609328"/>
          </a:xfrm>
          <a:custGeom>
            <a:avLst/>
            <a:gdLst>
              <a:gd name="connsiteX0" fmla="*/ 0 w 1812787"/>
              <a:gd name="connsiteY0" fmla="*/ 0 h 2609328"/>
              <a:gd name="connsiteX1" fmla="*/ 1812787 w 1812787"/>
              <a:gd name="connsiteY1" fmla="*/ 0 h 2609328"/>
              <a:gd name="connsiteX2" fmla="*/ 1812787 w 1812787"/>
              <a:gd name="connsiteY2" fmla="*/ 2609328 h 2609328"/>
              <a:gd name="connsiteX3" fmla="*/ 0 w 1812787"/>
              <a:gd name="connsiteY3" fmla="*/ 2609328 h 2609328"/>
            </a:gdLst>
            <a:ahLst/>
            <a:cxnLst>
              <a:cxn ang="0">
                <a:pos x="connsiteX0" y="connsiteY0"/>
              </a:cxn>
              <a:cxn ang="0">
                <a:pos x="connsiteX1" y="connsiteY1"/>
              </a:cxn>
              <a:cxn ang="0">
                <a:pos x="connsiteX2" y="connsiteY2"/>
              </a:cxn>
              <a:cxn ang="0">
                <a:pos x="connsiteX3" y="connsiteY3"/>
              </a:cxn>
            </a:cxnLst>
            <a:rect l="l" t="t" r="r" b="b"/>
            <a:pathLst>
              <a:path w="1812787" h="2609328">
                <a:moveTo>
                  <a:pt x="0" y="0"/>
                </a:moveTo>
                <a:lnTo>
                  <a:pt x="1812787" y="0"/>
                </a:lnTo>
                <a:lnTo>
                  <a:pt x="1812787" y="2609328"/>
                </a:lnTo>
                <a:lnTo>
                  <a:pt x="0" y="2609328"/>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82390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15EC530-D027-49BB-A1F9-10C94ADA9BD9}"/>
              </a:ext>
            </a:extLst>
          </p:cNvPr>
          <p:cNvSpPr>
            <a:spLocks noGrp="1"/>
          </p:cNvSpPr>
          <p:nvPr>
            <p:ph type="pic" sz="quarter" idx="10"/>
          </p:nvPr>
        </p:nvSpPr>
        <p:spPr>
          <a:xfrm>
            <a:off x="536713" y="395358"/>
            <a:ext cx="3971786" cy="2609325"/>
          </a:xfrm>
          <a:custGeom>
            <a:avLst/>
            <a:gdLst>
              <a:gd name="connsiteX0" fmla="*/ 0 w 1812787"/>
              <a:gd name="connsiteY0" fmla="*/ 0 h 2609328"/>
              <a:gd name="connsiteX1" fmla="*/ 1812787 w 1812787"/>
              <a:gd name="connsiteY1" fmla="*/ 0 h 2609328"/>
              <a:gd name="connsiteX2" fmla="*/ 1812787 w 1812787"/>
              <a:gd name="connsiteY2" fmla="*/ 2609328 h 2609328"/>
              <a:gd name="connsiteX3" fmla="*/ 0 w 1812787"/>
              <a:gd name="connsiteY3" fmla="*/ 2609328 h 2609328"/>
            </a:gdLst>
            <a:ahLst/>
            <a:cxnLst>
              <a:cxn ang="0">
                <a:pos x="connsiteX0" y="connsiteY0"/>
              </a:cxn>
              <a:cxn ang="0">
                <a:pos x="connsiteX1" y="connsiteY1"/>
              </a:cxn>
              <a:cxn ang="0">
                <a:pos x="connsiteX2" y="connsiteY2"/>
              </a:cxn>
              <a:cxn ang="0">
                <a:pos x="connsiteX3" y="connsiteY3"/>
              </a:cxn>
            </a:cxnLst>
            <a:rect l="l" t="t" r="r" b="b"/>
            <a:pathLst>
              <a:path w="1812787" h="2609328">
                <a:moveTo>
                  <a:pt x="0" y="0"/>
                </a:moveTo>
                <a:lnTo>
                  <a:pt x="1812787" y="0"/>
                </a:lnTo>
                <a:lnTo>
                  <a:pt x="1812787" y="2609328"/>
                </a:lnTo>
                <a:lnTo>
                  <a:pt x="0" y="2609328"/>
                </a:lnTo>
                <a:close/>
              </a:path>
            </a:pathLst>
          </a:custGeom>
          <a:pattFill prst="pct60">
            <a:fgClr>
              <a:schemeClr val="accent1"/>
            </a:fgClr>
            <a:bgClr>
              <a:schemeClr val="bg1"/>
            </a:bgClr>
          </a:pattFill>
        </p:spPr>
        <p:txBody>
          <a:bodyPr wrap="square">
            <a:noAutofit/>
          </a:bodyPr>
          <a:lstStyle/>
          <a:p>
            <a:endParaRPr lang="en-ID"/>
          </a:p>
        </p:txBody>
      </p:sp>
      <p:sp>
        <p:nvSpPr>
          <p:cNvPr id="9" name="Picture Placeholder 8">
            <a:extLst>
              <a:ext uri="{FF2B5EF4-FFF2-40B4-BE49-F238E27FC236}">
                <a16:creationId xmlns:a16="http://schemas.microsoft.com/office/drawing/2014/main" id="{FC3E6109-C93C-40D9-9755-EFE726A488F6}"/>
              </a:ext>
            </a:extLst>
          </p:cNvPr>
          <p:cNvSpPr>
            <a:spLocks noGrp="1"/>
          </p:cNvSpPr>
          <p:nvPr>
            <p:ph type="pic" sz="quarter" idx="11"/>
          </p:nvPr>
        </p:nvSpPr>
        <p:spPr>
          <a:xfrm>
            <a:off x="4508499" y="395358"/>
            <a:ext cx="1812788" cy="2609325"/>
          </a:xfrm>
          <a:custGeom>
            <a:avLst/>
            <a:gdLst>
              <a:gd name="connsiteX0" fmla="*/ 0 w 1812787"/>
              <a:gd name="connsiteY0" fmla="*/ 0 h 2609328"/>
              <a:gd name="connsiteX1" fmla="*/ 1812787 w 1812787"/>
              <a:gd name="connsiteY1" fmla="*/ 0 h 2609328"/>
              <a:gd name="connsiteX2" fmla="*/ 1812787 w 1812787"/>
              <a:gd name="connsiteY2" fmla="*/ 2609328 h 2609328"/>
              <a:gd name="connsiteX3" fmla="*/ 0 w 1812787"/>
              <a:gd name="connsiteY3" fmla="*/ 2609328 h 2609328"/>
            </a:gdLst>
            <a:ahLst/>
            <a:cxnLst>
              <a:cxn ang="0">
                <a:pos x="connsiteX0" y="connsiteY0"/>
              </a:cxn>
              <a:cxn ang="0">
                <a:pos x="connsiteX1" y="connsiteY1"/>
              </a:cxn>
              <a:cxn ang="0">
                <a:pos x="connsiteX2" y="connsiteY2"/>
              </a:cxn>
              <a:cxn ang="0">
                <a:pos x="connsiteX3" y="connsiteY3"/>
              </a:cxn>
            </a:cxnLst>
            <a:rect l="l" t="t" r="r" b="b"/>
            <a:pathLst>
              <a:path w="1812787" h="2609328">
                <a:moveTo>
                  <a:pt x="0" y="0"/>
                </a:moveTo>
                <a:lnTo>
                  <a:pt x="1812787" y="0"/>
                </a:lnTo>
                <a:lnTo>
                  <a:pt x="1812787" y="2609328"/>
                </a:lnTo>
                <a:lnTo>
                  <a:pt x="0" y="2609328"/>
                </a:lnTo>
                <a:close/>
              </a:path>
            </a:pathLst>
          </a:custGeom>
          <a:pattFill prst="pct60">
            <a:fgClr>
              <a:schemeClr val="accent1"/>
            </a:fgClr>
            <a:bgClr>
              <a:schemeClr val="bg1"/>
            </a:bgClr>
          </a:pattFill>
        </p:spPr>
        <p:txBody>
          <a:bodyPr wrap="square">
            <a:noAutofit/>
          </a:bodyPr>
          <a:lstStyle/>
          <a:p>
            <a:endParaRPr lang="en-ID"/>
          </a:p>
        </p:txBody>
      </p:sp>
      <p:sp>
        <p:nvSpPr>
          <p:cNvPr id="11" name="Picture Placeholder 10">
            <a:extLst>
              <a:ext uri="{FF2B5EF4-FFF2-40B4-BE49-F238E27FC236}">
                <a16:creationId xmlns:a16="http://schemas.microsoft.com/office/drawing/2014/main" id="{4C3B205F-12E7-4913-8292-FA0292F926E5}"/>
              </a:ext>
            </a:extLst>
          </p:cNvPr>
          <p:cNvSpPr>
            <a:spLocks noGrp="1"/>
          </p:cNvSpPr>
          <p:nvPr>
            <p:ph type="pic" sz="quarter" idx="12"/>
          </p:nvPr>
        </p:nvSpPr>
        <p:spPr>
          <a:xfrm>
            <a:off x="4508502" y="3004684"/>
            <a:ext cx="1812787" cy="1985019"/>
          </a:xfrm>
          <a:custGeom>
            <a:avLst/>
            <a:gdLst>
              <a:gd name="connsiteX0" fmla="*/ 0 w 1812787"/>
              <a:gd name="connsiteY0" fmla="*/ 0 h 1985019"/>
              <a:gd name="connsiteX1" fmla="*/ 1812787 w 1812787"/>
              <a:gd name="connsiteY1" fmla="*/ 0 h 1985019"/>
              <a:gd name="connsiteX2" fmla="*/ 1812787 w 1812787"/>
              <a:gd name="connsiteY2" fmla="*/ 1985019 h 1985019"/>
              <a:gd name="connsiteX3" fmla="*/ 0 w 1812787"/>
              <a:gd name="connsiteY3" fmla="*/ 1985019 h 1985019"/>
            </a:gdLst>
            <a:ahLst/>
            <a:cxnLst>
              <a:cxn ang="0">
                <a:pos x="connsiteX0" y="connsiteY0"/>
              </a:cxn>
              <a:cxn ang="0">
                <a:pos x="connsiteX1" y="connsiteY1"/>
              </a:cxn>
              <a:cxn ang="0">
                <a:pos x="connsiteX2" y="connsiteY2"/>
              </a:cxn>
              <a:cxn ang="0">
                <a:pos x="connsiteX3" y="connsiteY3"/>
              </a:cxn>
            </a:cxnLst>
            <a:rect l="l" t="t" r="r" b="b"/>
            <a:pathLst>
              <a:path w="1812787" h="1985019">
                <a:moveTo>
                  <a:pt x="0" y="0"/>
                </a:moveTo>
                <a:lnTo>
                  <a:pt x="1812787" y="0"/>
                </a:lnTo>
                <a:lnTo>
                  <a:pt x="1812787" y="1985019"/>
                </a:lnTo>
                <a:lnTo>
                  <a:pt x="0" y="1985019"/>
                </a:lnTo>
                <a:close/>
              </a:path>
            </a:pathLst>
          </a:custGeom>
          <a:pattFill prst="pct60">
            <a:fgClr>
              <a:schemeClr val="accent1"/>
            </a:fgClr>
            <a:bgClr>
              <a:schemeClr val="bg1"/>
            </a:bgClr>
          </a:pattFill>
        </p:spPr>
        <p:txBody>
          <a:bodyPr wrap="square">
            <a:noAutofit/>
          </a:bodyPr>
          <a:lstStyle/>
          <a:p>
            <a:endParaRPr lang="en-ID"/>
          </a:p>
        </p:txBody>
      </p:sp>
      <p:sp>
        <p:nvSpPr>
          <p:cNvPr id="13" name="Picture Placeholder 12">
            <a:extLst>
              <a:ext uri="{FF2B5EF4-FFF2-40B4-BE49-F238E27FC236}">
                <a16:creationId xmlns:a16="http://schemas.microsoft.com/office/drawing/2014/main" id="{E365042C-58DC-44A8-B983-3386757A302A}"/>
              </a:ext>
            </a:extLst>
          </p:cNvPr>
          <p:cNvSpPr>
            <a:spLocks noGrp="1"/>
          </p:cNvSpPr>
          <p:nvPr>
            <p:ph type="pic" sz="quarter" idx="13"/>
          </p:nvPr>
        </p:nvSpPr>
        <p:spPr>
          <a:xfrm>
            <a:off x="1967949" y="3004685"/>
            <a:ext cx="2540552" cy="1985019"/>
          </a:xfrm>
          <a:custGeom>
            <a:avLst/>
            <a:gdLst>
              <a:gd name="connsiteX0" fmla="*/ 0 w 2540552"/>
              <a:gd name="connsiteY0" fmla="*/ 0 h 1985019"/>
              <a:gd name="connsiteX1" fmla="*/ 2540552 w 2540552"/>
              <a:gd name="connsiteY1" fmla="*/ 0 h 1985019"/>
              <a:gd name="connsiteX2" fmla="*/ 2540552 w 2540552"/>
              <a:gd name="connsiteY2" fmla="*/ 1985019 h 1985019"/>
              <a:gd name="connsiteX3" fmla="*/ 0 w 2540552"/>
              <a:gd name="connsiteY3" fmla="*/ 1985019 h 1985019"/>
            </a:gdLst>
            <a:ahLst/>
            <a:cxnLst>
              <a:cxn ang="0">
                <a:pos x="connsiteX0" y="connsiteY0"/>
              </a:cxn>
              <a:cxn ang="0">
                <a:pos x="connsiteX1" y="connsiteY1"/>
              </a:cxn>
              <a:cxn ang="0">
                <a:pos x="connsiteX2" y="connsiteY2"/>
              </a:cxn>
              <a:cxn ang="0">
                <a:pos x="connsiteX3" y="connsiteY3"/>
              </a:cxn>
            </a:cxnLst>
            <a:rect l="l" t="t" r="r" b="b"/>
            <a:pathLst>
              <a:path w="2540552" h="1985019">
                <a:moveTo>
                  <a:pt x="0" y="0"/>
                </a:moveTo>
                <a:lnTo>
                  <a:pt x="2540552" y="0"/>
                </a:lnTo>
                <a:lnTo>
                  <a:pt x="2540552" y="1985019"/>
                </a:lnTo>
                <a:lnTo>
                  <a:pt x="0" y="1985019"/>
                </a:lnTo>
                <a:close/>
              </a:path>
            </a:pathLst>
          </a:custGeom>
          <a:pattFill prst="pct60">
            <a:fgClr>
              <a:schemeClr val="accent1"/>
            </a:fgClr>
            <a:bgClr>
              <a:schemeClr val="bg1"/>
            </a:bgClr>
          </a:pattFill>
        </p:spPr>
        <p:txBody>
          <a:bodyPr wrap="square">
            <a:noAutofit/>
          </a:bodyPr>
          <a:lstStyle/>
          <a:p>
            <a:endParaRPr lang="en-ID"/>
          </a:p>
        </p:txBody>
      </p:sp>
      <p:sp>
        <p:nvSpPr>
          <p:cNvPr id="15" name="Picture Placeholder 14">
            <a:extLst>
              <a:ext uri="{FF2B5EF4-FFF2-40B4-BE49-F238E27FC236}">
                <a16:creationId xmlns:a16="http://schemas.microsoft.com/office/drawing/2014/main" id="{4B7543EB-74C3-4EE7-ABD6-F728C8E0B7D7}"/>
              </a:ext>
            </a:extLst>
          </p:cNvPr>
          <p:cNvSpPr>
            <a:spLocks noGrp="1"/>
          </p:cNvSpPr>
          <p:nvPr>
            <p:ph type="pic" sz="quarter" idx="14"/>
          </p:nvPr>
        </p:nvSpPr>
        <p:spPr>
          <a:xfrm>
            <a:off x="3429000" y="4989703"/>
            <a:ext cx="2892287" cy="1646583"/>
          </a:xfrm>
          <a:custGeom>
            <a:avLst/>
            <a:gdLst>
              <a:gd name="connsiteX0" fmla="*/ 0 w 2892287"/>
              <a:gd name="connsiteY0" fmla="*/ 0 h 1646583"/>
              <a:gd name="connsiteX1" fmla="*/ 2892287 w 2892287"/>
              <a:gd name="connsiteY1" fmla="*/ 0 h 1646583"/>
              <a:gd name="connsiteX2" fmla="*/ 2892287 w 2892287"/>
              <a:gd name="connsiteY2" fmla="*/ 1646583 h 1646583"/>
              <a:gd name="connsiteX3" fmla="*/ 0 w 2892287"/>
              <a:gd name="connsiteY3" fmla="*/ 1646583 h 1646583"/>
            </a:gdLst>
            <a:ahLst/>
            <a:cxnLst>
              <a:cxn ang="0">
                <a:pos x="connsiteX0" y="connsiteY0"/>
              </a:cxn>
              <a:cxn ang="0">
                <a:pos x="connsiteX1" y="connsiteY1"/>
              </a:cxn>
              <a:cxn ang="0">
                <a:pos x="connsiteX2" y="connsiteY2"/>
              </a:cxn>
              <a:cxn ang="0">
                <a:pos x="connsiteX3" y="connsiteY3"/>
              </a:cxn>
            </a:cxnLst>
            <a:rect l="l" t="t" r="r" b="b"/>
            <a:pathLst>
              <a:path w="2892287" h="1646583">
                <a:moveTo>
                  <a:pt x="0" y="0"/>
                </a:moveTo>
                <a:lnTo>
                  <a:pt x="2892287" y="0"/>
                </a:lnTo>
                <a:lnTo>
                  <a:pt x="2892287" y="1646583"/>
                </a:lnTo>
                <a:lnTo>
                  <a:pt x="0" y="1646583"/>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406570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6B23C25-FA79-4391-A422-E4383BA8646A}"/>
              </a:ext>
            </a:extLst>
          </p:cNvPr>
          <p:cNvSpPr>
            <a:spLocks noGrp="1"/>
          </p:cNvSpPr>
          <p:nvPr>
            <p:ph type="pic" sz="quarter" idx="10"/>
          </p:nvPr>
        </p:nvSpPr>
        <p:spPr>
          <a:xfrm>
            <a:off x="529217" y="1355727"/>
            <a:ext cx="2899784" cy="7194551"/>
          </a:xfrm>
          <a:custGeom>
            <a:avLst/>
            <a:gdLst>
              <a:gd name="connsiteX0" fmla="*/ 0 w 2899784"/>
              <a:gd name="connsiteY0" fmla="*/ 0 h 7194551"/>
              <a:gd name="connsiteX1" fmla="*/ 2899784 w 2899784"/>
              <a:gd name="connsiteY1" fmla="*/ 0 h 7194551"/>
              <a:gd name="connsiteX2" fmla="*/ 2899784 w 2899784"/>
              <a:gd name="connsiteY2" fmla="*/ 7194551 h 7194551"/>
              <a:gd name="connsiteX3" fmla="*/ 0 w 2899784"/>
              <a:gd name="connsiteY3" fmla="*/ 7194551 h 7194551"/>
            </a:gdLst>
            <a:ahLst/>
            <a:cxnLst>
              <a:cxn ang="0">
                <a:pos x="connsiteX0" y="connsiteY0"/>
              </a:cxn>
              <a:cxn ang="0">
                <a:pos x="connsiteX1" y="connsiteY1"/>
              </a:cxn>
              <a:cxn ang="0">
                <a:pos x="connsiteX2" y="connsiteY2"/>
              </a:cxn>
              <a:cxn ang="0">
                <a:pos x="connsiteX3" y="connsiteY3"/>
              </a:cxn>
            </a:cxnLst>
            <a:rect l="l" t="t" r="r" b="b"/>
            <a:pathLst>
              <a:path w="2899784" h="7194551">
                <a:moveTo>
                  <a:pt x="0" y="0"/>
                </a:moveTo>
                <a:lnTo>
                  <a:pt x="2899784" y="0"/>
                </a:lnTo>
                <a:lnTo>
                  <a:pt x="2899784" y="7194551"/>
                </a:lnTo>
                <a:lnTo>
                  <a:pt x="0" y="7194551"/>
                </a:lnTo>
                <a:close/>
              </a:path>
            </a:pathLst>
          </a:custGeom>
          <a:pattFill prst="pct60">
            <a:fgClr>
              <a:schemeClr val="accent1"/>
            </a:fgClr>
            <a:bgClr>
              <a:schemeClr val="bg1"/>
            </a:bgClr>
          </a:pattFill>
        </p:spPr>
        <p:txBody>
          <a:bodyPr wrap="square">
            <a:noAutofit/>
          </a:bodyPr>
          <a:lstStyle/>
          <a:p>
            <a:endParaRPr lang="en-ID"/>
          </a:p>
        </p:txBody>
      </p:sp>
      <p:sp>
        <p:nvSpPr>
          <p:cNvPr id="8" name="Picture Placeholder 7">
            <a:extLst>
              <a:ext uri="{FF2B5EF4-FFF2-40B4-BE49-F238E27FC236}">
                <a16:creationId xmlns:a16="http://schemas.microsoft.com/office/drawing/2014/main" id="{AEC4CE92-FDE9-4737-B354-B3C2EC628F94}"/>
              </a:ext>
            </a:extLst>
          </p:cNvPr>
          <p:cNvSpPr>
            <a:spLocks noGrp="1"/>
          </p:cNvSpPr>
          <p:nvPr>
            <p:ph type="pic" sz="quarter" idx="11"/>
          </p:nvPr>
        </p:nvSpPr>
        <p:spPr>
          <a:xfrm>
            <a:off x="3893574" y="1355727"/>
            <a:ext cx="2435209" cy="3324116"/>
          </a:xfrm>
          <a:custGeom>
            <a:avLst/>
            <a:gdLst>
              <a:gd name="connsiteX0" fmla="*/ 0 w 2899784"/>
              <a:gd name="connsiteY0" fmla="*/ 0 h 7194551"/>
              <a:gd name="connsiteX1" fmla="*/ 2899784 w 2899784"/>
              <a:gd name="connsiteY1" fmla="*/ 0 h 7194551"/>
              <a:gd name="connsiteX2" fmla="*/ 2899784 w 2899784"/>
              <a:gd name="connsiteY2" fmla="*/ 7194551 h 7194551"/>
              <a:gd name="connsiteX3" fmla="*/ 0 w 2899784"/>
              <a:gd name="connsiteY3" fmla="*/ 7194551 h 7194551"/>
            </a:gdLst>
            <a:ahLst/>
            <a:cxnLst>
              <a:cxn ang="0">
                <a:pos x="connsiteX0" y="connsiteY0"/>
              </a:cxn>
              <a:cxn ang="0">
                <a:pos x="connsiteX1" y="connsiteY1"/>
              </a:cxn>
              <a:cxn ang="0">
                <a:pos x="connsiteX2" y="connsiteY2"/>
              </a:cxn>
              <a:cxn ang="0">
                <a:pos x="connsiteX3" y="connsiteY3"/>
              </a:cxn>
            </a:cxnLst>
            <a:rect l="l" t="t" r="r" b="b"/>
            <a:pathLst>
              <a:path w="2899784" h="7194551">
                <a:moveTo>
                  <a:pt x="0" y="0"/>
                </a:moveTo>
                <a:lnTo>
                  <a:pt x="2899784" y="0"/>
                </a:lnTo>
                <a:lnTo>
                  <a:pt x="2899784" y="7194551"/>
                </a:lnTo>
                <a:lnTo>
                  <a:pt x="0" y="7194551"/>
                </a:lnTo>
                <a:close/>
              </a:path>
            </a:pathLst>
          </a:custGeom>
          <a:pattFill prst="pct60">
            <a:fgClr>
              <a:schemeClr val="accent1"/>
            </a:fgClr>
            <a:bgClr>
              <a:schemeClr val="bg1"/>
            </a:bgClr>
          </a:pattFill>
        </p:spPr>
        <p:txBody>
          <a:bodyPr wrap="square">
            <a:noAutofit/>
          </a:bodyPr>
          <a:lstStyle/>
          <a:p>
            <a:endParaRPr lang="en-ID"/>
          </a:p>
        </p:txBody>
      </p:sp>
      <p:sp>
        <p:nvSpPr>
          <p:cNvPr id="9" name="Picture Placeholder 8">
            <a:extLst>
              <a:ext uri="{FF2B5EF4-FFF2-40B4-BE49-F238E27FC236}">
                <a16:creationId xmlns:a16="http://schemas.microsoft.com/office/drawing/2014/main" id="{77C978D0-E9CA-43C2-A768-40DB696726C8}"/>
              </a:ext>
            </a:extLst>
          </p:cNvPr>
          <p:cNvSpPr>
            <a:spLocks noGrp="1"/>
          </p:cNvSpPr>
          <p:nvPr>
            <p:ph type="pic" sz="quarter" idx="12"/>
          </p:nvPr>
        </p:nvSpPr>
        <p:spPr>
          <a:xfrm>
            <a:off x="3893574" y="5226159"/>
            <a:ext cx="2435209" cy="3324116"/>
          </a:xfrm>
          <a:custGeom>
            <a:avLst/>
            <a:gdLst>
              <a:gd name="connsiteX0" fmla="*/ 0 w 2899784"/>
              <a:gd name="connsiteY0" fmla="*/ 0 h 7194551"/>
              <a:gd name="connsiteX1" fmla="*/ 2899784 w 2899784"/>
              <a:gd name="connsiteY1" fmla="*/ 0 h 7194551"/>
              <a:gd name="connsiteX2" fmla="*/ 2899784 w 2899784"/>
              <a:gd name="connsiteY2" fmla="*/ 7194551 h 7194551"/>
              <a:gd name="connsiteX3" fmla="*/ 0 w 2899784"/>
              <a:gd name="connsiteY3" fmla="*/ 7194551 h 7194551"/>
            </a:gdLst>
            <a:ahLst/>
            <a:cxnLst>
              <a:cxn ang="0">
                <a:pos x="connsiteX0" y="connsiteY0"/>
              </a:cxn>
              <a:cxn ang="0">
                <a:pos x="connsiteX1" y="connsiteY1"/>
              </a:cxn>
              <a:cxn ang="0">
                <a:pos x="connsiteX2" y="connsiteY2"/>
              </a:cxn>
              <a:cxn ang="0">
                <a:pos x="connsiteX3" y="connsiteY3"/>
              </a:cxn>
            </a:cxnLst>
            <a:rect l="l" t="t" r="r" b="b"/>
            <a:pathLst>
              <a:path w="2899784" h="7194551">
                <a:moveTo>
                  <a:pt x="0" y="0"/>
                </a:moveTo>
                <a:lnTo>
                  <a:pt x="2899784" y="0"/>
                </a:lnTo>
                <a:lnTo>
                  <a:pt x="2899784" y="7194551"/>
                </a:lnTo>
                <a:lnTo>
                  <a:pt x="0" y="7194551"/>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1172148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DF843C9-1986-458D-918D-814FCC32057B}"/>
              </a:ext>
            </a:extLst>
          </p:cNvPr>
          <p:cNvSpPr>
            <a:spLocks noGrp="1"/>
          </p:cNvSpPr>
          <p:nvPr>
            <p:ph type="pic" sz="quarter" idx="10"/>
          </p:nvPr>
        </p:nvSpPr>
        <p:spPr>
          <a:xfrm>
            <a:off x="529217" y="419099"/>
            <a:ext cx="5136087" cy="8705023"/>
          </a:xfrm>
          <a:custGeom>
            <a:avLst/>
            <a:gdLst>
              <a:gd name="connsiteX0" fmla="*/ 0 w 1812787"/>
              <a:gd name="connsiteY0" fmla="*/ 0 h 2609328"/>
              <a:gd name="connsiteX1" fmla="*/ 1812787 w 1812787"/>
              <a:gd name="connsiteY1" fmla="*/ 0 h 2609328"/>
              <a:gd name="connsiteX2" fmla="*/ 1812787 w 1812787"/>
              <a:gd name="connsiteY2" fmla="*/ 2609328 h 2609328"/>
              <a:gd name="connsiteX3" fmla="*/ 0 w 1812787"/>
              <a:gd name="connsiteY3" fmla="*/ 2609328 h 2609328"/>
            </a:gdLst>
            <a:ahLst/>
            <a:cxnLst>
              <a:cxn ang="0">
                <a:pos x="connsiteX0" y="connsiteY0"/>
              </a:cxn>
              <a:cxn ang="0">
                <a:pos x="connsiteX1" y="connsiteY1"/>
              </a:cxn>
              <a:cxn ang="0">
                <a:pos x="connsiteX2" y="connsiteY2"/>
              </a:cxn>
              <a:cxn ang="0">
                <a:pos x="connsiteX3" y="connsiteY3"/>
              </a:cxn>
            </a:cxnLst>
            <a:rect l="l" t="t" r="r" b="b"/>
            <a:pathLst>
              <a:path w="1812787" h="2609328">
                <a:moveTo>
                  <a:pt x="0" y="0"/>
                </a:moveTo>
                <a:lnTo>
                  <a:pt x="1812787" y="0"/>
                </a:lnTo>
                <a:lnTo>
                  <a:pt x="1812787" y="2609328"/>
                </a:lnTo>
                <a:lnTo>
                  <a:pt x="0" y="2609328"/>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3307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A85C748-1129-4687-8165-1E971F6447E2}"/>
              </a:ext>
            </a:extLst>
          </p:cNvPr>
          <p:cNvSpPr>
            <a:spLocks noGrp="1"/>
          </p:cNvSpPr>
          <p:nvPr>
            <p:ph type="pic" sz="quarter" idx="10"/>
          </p:nvPr>
        </p:nvSpPr>
        <p:spPr>
          <a:xfrm>
            <a:off x="529217" y="419099"/>
            <a:ext cx="3923514" cy="4533901"/>
          </a:xfrm>
          <a:custGeom>
            <a:avLst/>
            <a:gdLst>
              <a:gd name="connsiteX0" fmla="*/ 0 w 3923514"/>
              <a:gd name="connsiteY0" fmla="*/ 0 h 4533901"/>
              <a:gd name="connsiteX1" fmla="*/ 3923514 w 3923514"/>
              <a:gd name="connsiteY1" fmla="*/ 0 h 4533901"/>
              <a:gd name="connsiteX2" fmla="*/ 3923514 w 3923514"/>
              <a:gd name="connsiteY2" fmla="*/ 4533901 h 4533901"/>
              <a:gd name="connsiteX3" fmla="*/ 0 w 3923514"/>
              <a:gd name="connsiteY3" fmla="*/ 4533901 h 4533901"/>
            </a:gdLst>
            <a:ahLst/>
            <a:cxnLst>
              <a:cxn ang="0">
                <a:pos x="connsiteX0" y="connsiteY0"/>
              </a:cxn>
              <a:cxn ang="0">
                <a:pos x="connsiteX1" y="connsiteY1"/>
              </a:cxn>
              <a:cxn ang="0">
                <a:pos x="connsiteX2" y="connsiteY2"/>
              </a:cxn>
              <a:cxn ang="0">
                <a:pos x="connsiteX3" y="connsiteY3"/>
              </a:cxn>
            </a:cxnLst>
            <a:rect l="l" t="t" r="r" b="b"/>
            <a:pathLst>
              <a:path w="3923514" h="4533901">
                <a:moveTo>
                  <a:pt x="0" y="0"/>
                </a:moveTo>
                <a:lnTo>
                  <a:pt x="3923514" y="0"/>
                </a:lnTo>
                <a:lnTo>
                  <a:pt x="3923514" y="4533901"/>
                </a:lnTo>
                <a:lnTo>
                  <a:pt x="0" y="4533901"/>
                </a:ln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24E97BF0-92D2-4110-99A7-2F44E425CE72}"/>
              </a:ext>
            </a:extLst>
          </p:cNvPr>
          <p:cNvSpPr>
            <a:spLocks noGrp="1"/>
          </p:cNvSpPr>
          <p:nvPr>
            <p:ph type="pic" sz="quarter" idx="11"/>
          </p:nvPr>
        </p:nvSpPr>
        <p:spPr>
          <a:xfrm>
            <a:off x="2584175" y="2808971"/>
            <a:ext cx="3744608" cy="6677930"/>
          </a:xfrm>
          <a:custGeom>
            <a:avLst/>
            <a:gdLst>
              <a:gd name="connsiteX0" fmla="*/ 0 w 3744608"/>
              <a:gd name="connsiteY0" fmla="*/ 0 h 6677930"/>
              <a:gd name="connsiteX1" fmla="*/ 3744608 w 3744608"/>
              <a:gd name="connsiteY1" fmla="*/ 0 h 6677930"/>
              <a:gd name="connsiteX2" fmla="*/ 3744608 w 3744608"/>
              <a:gd name="connsiteY2" fmla="*/ 6677930 h 6677930"/>
              <a:gd name="connsiteX3" fmla="*/ 1093302 w 3744608"/>
              <a:gd name="connsiteY3" fmla="*/ 6677930 h 6677930"/>
              <a:gd name="connsiteX4" fmla="*/ 1093302 w 3744608"/>
              <a:gd name="connsiteY4" fmla="*/ 3074994 h 6677930"/>
              <a:gd name="connsiteX5" fmla="*/ 0 w 3744608"/>
              <a:gd name="connsiteY5" fmla="*/ 3074994 h 6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608" h="6677930">
                <a:moveTo>
                  <a:pt x="0" y="0"/>
                </a:moveTo>
                <a:lnTo>
                  <a:pt x="3744608" y="0"/>
                </a:lnTo>
                <a:lnTo>
                  <a:pt x="3744608" y="6677930"/>
                </a:lnTo>
                <a:lnTo>
                  <a:pt x="1093302" y="6677930"/>
                </a:lnTo>
                <a:lnTo>
                  <a:pt x="1093302" y="3074994"/>
                </a:lnTo>
                <a:lnTo>
                  <a:pt x="0" y="3074994"/>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E6FADFFC-D1EE-41BD-B3A9-0C89F2026FD3}"/>
              </a:ext>
            </a:extLst>
          </p:cNvPr>
          <p:cNvSpPr>
            <a:spLocks noGrp="1"/>
          </p:cNvSpPr>
          <p:nvPr>
            <p:ph type="pic" sz="quarter" idx="12"/>
          </p:nvPr>
        </p:nvSpPr>
        <p:spPr>
          <a:xfrm>
            <a:off x="1374044" y="6102626"/>
            <a:ext cx="2054959" cy="3384275"/>
          </a:xfrm>
          <a:custGeom>
            <a:avLst/>
            <a:gdLst>
              <a:gd name="connsiteX0" fmla="*/ 0 w 2054959"/>
              <a:gd name="connsiteY0" fmla="*/ 0 h 3384275"/>
              <a:gd name="connsiteX1" fmla="*/ 2054959 w 2054959"/>
              <a:gd name="connsiteY1" fmla="*/ 0 h 3384275"/>
              <a:gd name="connsiteX2" fmla="*/ 2054959 w 2054959"/>
              <a:gd name="connsiteY2" fmla="*/ 3384275 h 3384275"/>
              <a:gd name="connsiteX3" fmla="*/ 0 w 2054959"/>
              <a:gd name="connsiteY3" fmla="*/ 3384275 h 3384275"/>
            </a:gdLst>
            <a:ahLst/>
            <a:cxnLst>
              <a:cxn ang="0">
                <a:pos x="connsiteX0" y="connsiteY0"/>
              </a:cxn>
              <a:cxn ang="0">
                <a:pos x="connsiteX1" y="connsiteY1"/>
              </a:cxn>
              <a:cxn ang="0">
                <a:pos x="connsiteX2" y="connsiteY2"/>
              </a:cxn>
              <a:cxn ang="0">
                <a:pos x="connsiteX3" y="connsiteY3"/>
              </a:cxn>
            </a:cxnLst>
            <a:rect l="l" t="t" r="r" b="b"/>
            <a:pathLst>
              <a:path w="2054959" h="3384275">
                <a:moveTo>
                  <a:pt x="0" y="0"/>
                </a:moveTo>
                <a:lnTo>
                  <a:pt x="2054959" y="0"/>
                </a:lnTo>
                <a:lnTo>
                  <a:pt x="2054959" y="3384275"/>
                </a:lnTo>
                <a:lnTo>
                  <a:pt x="0" y="3384275"/>
                </a:lnTo>
                <a:close/>
              </a:path>
            </a:pathLst>
          </a:custGeom>
        </p:spPr>
        <p:txBody>
          <a:bodyPr wrap="square">
            <a:noAutofit/>
          </a:bodyPr>
          <a:lstStyle/>
          <a:p>
            <a:endParaRPr lang="en-ID"/>
          </a:p>
        </p:txBody>
      </p:sp>
    </p:spTree>
    <p:extLst>
      <p:ext uri="{BB962C8B-B14F-4D97-AF65-F5344CB8AC3E}">
        <p14:creationId xmlns:p14="http://schemas.microsoft.com/office/powerpoint/2010/main" val="4271485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B0D9C0E-E568-4F85-A733-2923B48177E6}"/>
              </a:ext>
            </a:extLst>
          </p:cNvPr>
          <p:cNvSpPr>
            <a:spLocks noGrp="1"/>
          </p:cNvSpPr>
          <p:nvPr>
            <p:ph type="pic" sz="quarter" idx="10"/>
          </p:nvPr>
        </p:nvSpPr>
        <p:spPr>
          <a:xfrm>
            <a:off x="636108" y="1"/>
            <a:ext cx="3617843" cy="3066221"/>
          </a:xfrm>
          <a:custGeom>
            <a:avLst/>
            <a:gdLst>
              <a:gd name="connsiteX0" fmla="*/ 0 w 3617843"/>
              <a:gd name="connsiteY0" fmla="*/ 0 h 3066221"/>
              <a:gd name="connsiteX1" fmla="*/ 3617843 w 3617843"/>
              <a:gd name="connsiteY1" fmla="*/ 0 h 3066221"/>
              <a:gd name="connsiteX2" fmla="*/ 3617843 w 3617843"/>
              <a:gd name="connsiteY2" fmla="*/ 3066221 h 3066221"/>
              <a:gd name="connsiteX3" fmla="*/ 0 w 3617843"/>
              <a:gd name="connsiteY3" fmla="*/ 3066221 h 3066221"/>
            </a:gdLst>
            <a:ahLst/>
            <a:cxnLst>
              <a:cxn ang="0">
                <a:pos x="connsiteX0" y="connsiteY0"/>
              </a:cxn>
              <a:cxn ang="0">
                <a:pos x="connsiteX1" y="connsiteY1"/>
              </a:cxn>
              <a:cxn ang="0">
                <a:pos x="connsiteX2" y="connsiteY2"/>
              </a:cxn>
              <a:cxn ang="0">
                <a:pos x="connsiteX3" y="connsiteY3"/>
              </a:cxn>
            </a:cxnLst>
            <a:rect l="l" t="t" r="r" b="b"/>
            <a:pathLst>
              <a:path w="3617843" h="3066221">
                <a:moveTo>
                  <a:pt x="0" y="0"/>
                </a:moveTo>
                <a:lnTo>
                  <a:pt x="3617843" y="0"/>
                </a:lnTo>
                <a:lnTo>
                  <a:pt x="3617843" y="3066221"/>
                </a:lnTo>
                <a:lnTo>
                  <a:pt x="0" y="3066221"/>
                </a:lnTo>
                <a:close/>
              </a:path>
            </a:pathLst>
          </a:custGeom>
        </p:spPr>
        <p:txBody>
          <a:bodyPr wrap="square">
            <a:noAutofit/>
          </a:bodyPr>
          <a:lstStyle/>
          <a:p>
            <a:endParaRPr lang="en-ID"/>
          </a:p>
        </p:txBody>
      </p:sp>
      <p:sp>
        <p:nvSpPr>
          <p:cNvPr id="9" name="Picture Placeholder 8">
            <a:extLst>
              <a:ext uri="{FF2B5EF4-FFF2-40B4-BE49-F238E27FC236}">
                <a16:creationId xmlns:a16="http://schemas.microsoft.com/office/drawing/2014/main" id="{1A3EE6B7-704A-4389-A962-2D5BE9E7D9D8}"/>
              </a:ext>
            </a:extLst>
          </p:cNvPr>
          <p:cNvSpPr>
            <a:spLocks noGrp="1"/>
          </p:cNvSpPr>
          <p:nvPr>
            <p:ph type="pic" sz="quarter" idx="11"/>
          </p:nvPr>
        </p:nvSpPr>
        <p:spPr>
          <a:xfrm>
            <a:off x="4253949" y="3384552"/>
            <a:ext cx="1967945" cy="1987549"/>
          </a:xfrm>
          <a:custGeom>
            <a:avLst/>
            <a:gdLst>
              <a:gd name="connsiteX0" fmla="*/ 0 w 1967945"/>
              <a:gd name="connsiteY0" fmla="*/ 0 h 1987549"/>
              <a:gd name="connsiteX1" fmla="*/ 1967945 w 1967945"/>
              <a:gd name="connsiteY1" fmla="*/ 0 h 1987549"/>
              <a:gd name="connsiteX2" fmla="*/ 1967945 w 1967945"/>
              <a:gd name="connsiteY2" fmla="*/ 1987549 h 1987549"/>
              <a:gd name="connsiteX3" fmla="*/ 0 w 1967945"/>
              <a:gd name="connsiteY3" fmla="*/ 1987549 h 1987549"/>
            </a:gdLst>
            <a:ahLst/>
            <a:cxnLst>
              <a:cxn ang="0">
                <a:pos x="connsiteX0" y="connsiteY0"/>
              </a:cxn>
              <a:cxn ang="0">
                <a:pos x="connsiteX1" y="connsiteY1"/>
              </a:cxn>
              <a:cxn ang="0">
                <a:pos x="connsiteX2" y="connsiteY2"/>
              </a:cxn>
              <a:cxn ang="0">
                <a:pos x="connsiteX3" y="connsiteY3"/>
              </a:cxn>
            </a:cxnLst>
            <a:rect l="l" t="t" r="r" b="b"/>
            <a:pathLst>
              <a:path w="1967945" h="1987549">
                <a:moveTo>
                  <a:pt x="0" y="0"/>
                </a:moveTo>
                <a:lnTo>
                  <a:pt x="1967945" y="0"/>
                </a:lnTo>
                <a:lnTo>
                  <a:pt x="1967945" y="1987549"/>
                </a:lnTo>
                <a:lnTo>
                  <a:pt x="0" y="1987549"/>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A45140FF-CD75-436F-A671-4B79680DEC99}"/>
              </a:ext>
            </a:extLst>
          </p:cNvPr>
          <p:cNvSpPr>
            <a:spLocks noGrp="1"/>
          </p:cNvSpPr>
          <p:nvPr>
            <p:ph type="pic" sz="quarter" idx="12"/>
          </p:nvPr>
        </p:nvSpPr>
        <p:spPr>
          <a:xfrm>
            <a:off x="3240158" y="5690432"/>
            <a:ext cx="2981736" cy="3126579"/>
          </a:xfrm>
          <a:custGeom>
            <a:avLst/>
            <a:gdLst>
              <a:gd name="connsiteX0" fmla="*/ 0 w 2981736"/>
              <a:gd name="connsiteY0" fmla="*/ 0 h 3126579"/>
              <a:gd name="connsiteX1" fmla="*/ 2981736 w 2981736"/>
              <a:gd name="connsiteY1" fmla="*/ 0 h 3126579"/>
              <a:gd name="connsiteX2" fmla="*/ 2981736 w 2981736"/>
              <a:gd name="connsiteY2" fmla="*/ 3126579 h 3126579"/>
              <a:gd name="connsiteX3" fmla="*/ 0 w 2981736"/>
              <a:gd name="connsiteY3" fmla="*/ 3126579 h 3126579"/>
            </a:gdLst>
            <a:ahLst/>
            <a:cxnLst>
              <a:cxn ang="0">
                <a:pos x="connsiteX0" y="connsiteY0"/>
              </a:cxn>
              <a:cxn ang="0">
                <a:pos x="connsiteX1" y="connsiteY1"/>
              </a:cxn>
              <a:cxn ang="0">
                <a:pos x="connsiteX2" y="connsiteY2"/>
              </a:cxn>
              <a:cxn ang="0">
                <a:pos x="connsiteX3" y="connsiteY3"/>
              </a:cxn>
            </a:cxnLst>
            <a:rect l="l" t="t" r="r" b="b"/>
            <a:pathLst>
              <a:path w="2981736" h="3126579">
                <a:moveTo>
                  <a:pt x="0" y="0"/>
                </a:moveTo>
                <a:lnTo>
                  <a:pt x="2981736" y="0"/>
                </a:lnTo>
                <a:lnTo>
                  <a:pt x="2981736" y="3126579"/>
                </a:lnTo>
                <a:lnTo>
                  <a:pt x="0" y="3126579"/>
                </a:lnTo>
                <a:close/>
              </a:path>
            </a:pathLst>
          </a:custGeom>
        </p:spPr>
        <p:txBody>
          <a:bodyPr wrap="square">
            <a:noAutofit/>
          </a:bodyPr>
          <a:lstStyle/>
          <a:p>
            <a:endParaRPr lang="en-ID"/>
          </a:p>
        </p:txBody>
      </p:sp>
    </p:spTree>
    <p:extLst>
      <p:ext uri="{BB962C8B-B14F-4D97-AF65-F5344CB8AC3E}">
        <p14:creationId xmlns:p14="http://schemas.microsoft.com/office/powerpoint/2010/main" val="396929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69F988-AFC3-4D04-A64F-027A42A26450}"/>
              </a:ext>
            </a:extLst>
          </p:cNvPr>
          <p:cNvSpPr>
            <a:spLocks noGrp="1"/>
          </p:cNvSpPr>
          <p:nvPr>
            <p:ph type="pic" sz="quarter" idx="10"/>
          </p:nvPr>
        </p:nvSpPr>
        <p:spPr>
          <a:xfrm>
            <a:off x="529217" y="419101"/>
            <a:ext cx="5799569" cy="7194551"/>
          </a:xfrm>
          <a:custGeom>
            <a:avLst/>
            <a:gdLst>
              <a:gd name="connsiteX0" fmla="*/ 0 w 5799569"/>
              <a:gd name="connsiteY0" fmla="*/ 0 h 7194551"/>
              <a:gd name="connsiteX1" fmla="*/ 5799569 w 5799569"/>
              <a:gd name="connsiteY1" fmla="*/ 0 h 7194551"/>
              <a:gd name="connsiteX2" fmla="*/ 5799569 w 5799569"/>
              <a:gd name="connsiteY2" fmla="*/ 7194551 h 7194551"/>
              <a:gd name="connsiteX3" fmla="*/ 0 w 5799569"/>
              <a:gd name="connsiteY3" fmla="*/ 7194551 h 7194551"/>
            </a:gdLst>
            <a:ahLst/>
            <a:cxnLst>
              <a:cxn ang="0">
                <a:pos x="connsiteX0" y="connsiteY0"/>
              </a:cxn>
              <a:cxn ang="0">
                <a:pos x="connsiteX1" y="connsiteY1"/>
              </a:cxn>
              <a:cxn ang="0">
                <a:pos x="connsiteX2" y="connsiteY2"/>
              </a:cxn>
              <a:cxn ang="0">
                <a:pos x="connsiteX3" y="connsiteY3"/>
              </a:cxn>
            </a:cxnLst>
            <a:rect l="l" t="t" r="r" b="b"/>
            <a:pathLst>
              <a:path w="5799569" h="7194551">
                <a:moveTo>
                  <a:pt x="0" y="0"/>
                </a:moveTo>
                <a:lnTo>
                  <a:pt x="5799569" y="0"/>
                </a:lnTo>
                <a:lnTo>
                  <a:pt x="5799569" y="7194551"/>
                </a:lnTo>
                <a:lnTo>
                  <a:pt x="0" y="7194551"/>
                </a:lnTo>
                <a:close/>
              </a:path>
            </a:pathLst>
          </a:custGeom>
        </p:spPr>
        <p:txBody>
          <a:bodyPr wrap="square">
            <a:noAutofit/>
          </a:bodyPr>
          <a:lstStyle/>
          <a:p>
            <a:endParaRPr lang="en-ID"/>
          </a:p>
        </p:txBody>
      </p:sp>
    </p:spTree>
    <p:extLst>
      <p:ext uri="{BB962C8B-B14F-4D97-AF65-F5344CB8AC3E}">
        <p14:creationId xmlns:p14="http://schemas.microsoft.com/office/powerpoint/2010/main" val="8630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60FB2A-9F1C-4F41-934C-51E89AA18EC1}"/>
              </a:ext>
            </a:extLst>
          </p:cNvPr>
          <p:cNvSpPr>
            <a:spLocks noGrp="1"/>
          </p:cNvSpPr>
          <p:nvPr>
            <p:ph type="pic" sz="quarter" idx="10"/>
          </p:nvPr>
        </p:nvSpPr>
        <p:spPr>
          <a:xfrm>
            <a:off x="529218" y="419099"/>
            <a:ext cx="3148261" cy="5464866"/>
          </a:xfrm>
          <a:custGeom>
            <a:avLst/>
            <a:gdLst>
              <a:gd name="connsiteX0" fmla="*/ 0 w 3148261"/>
              <a:gd name="connsiteY0" fmla="*/ 0 h 5464866"/>
              <a:gd name="connsiteX1" fmla="*/ 3148261 w 3148261"/>
              <a:gd name="connsiteY1" fmla="*/ 0 h 5464866"/>
              <a:gd name="connsiteX2" fmla="*/ 3148261 w 3148261"/>
              <a:gd name="connsiteY2" fmla="*/ 5464866 h 5464866"/>
              <a:gd name="connsiteX3" fmla="*/ 0 w 3148261"/>
              <a:gd name="connsiteY3" fmla="*/ 5464866 h 5464866"/>
            </a:gdLst>
            <a:ahLst/>
            <a:cxnLst>
              <a:cxn ang="0">
                <a:pos x="connsiteX0" y="connsiteY0"/>
              </a:cxn>
              <a:cxn ang="0">
                <a:pos x="connsiteX1" y="connsiteY1"/>
              </a:cxn>
              <a:cxn ang="0">
                <a:pos x="connsiteX2" y="connsiteY2"/>
              </a:cxn>
              <a:cxn ang="0">
                <a:pos x="connsiteX3" y="connsiteY3"/>
              </a:cxn>
            </a:cxnLst>
            <a:rect l="l" t="t" r="r" b="b"/>
            <a:pathLst>
              <a:path w="3148261" h="5464866">
                <a:moveTo>
                  <a:pt x="0" y="0"/>
                </a:moveTo>
                <a:lnTo>
                  <a:pt x="3148261" y="0"/>
                </a:lnTo>
                <a:lnTo>
                  <a:pt x="3148261" y="5464866"/>
                </a:lnTo>
                <a:lnTo>
                  <a:pt x="0" y="5464866"/>
                </a:lnTo>
                <a:close/>
              </a:path>
            </a:pathLst>
          </a:custGeom>
        </p:spPr>
        <p:txBody>
          <a:bodyPr wrap="square">
            <a:noAutofit/>
          </a:bodyPr>
          <a:lstStyle/>
          <a:p>
            <a:endParaRPr lang="en-ID"/>
          </a:p>
        </p:txBody>
      </p:sp>
    </p:spTree>
    <p:extLst>
      <p:ext uri="{BB962C8B-B14F-4D97-AF65-F5344CB8AC3E}">
        <p14:creationId xmlns:p14="http://schemas.microsoft.com/office/powerpoint/2010/main" val="170098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A15375-071C-4ABE-852D-B02A954311DE}"/>
              </a:ext>
            </a:extLst>
          </p:cNvPr>
          <p:cNvSpPr>
            <a:spLocks noGrp="1"/>
          </p:cNvSpPr>
          <p:nvPr>
            <p:ph type="pic" sz="quarter" idx="10"/>
          </p:nvPr>
        </p:nvSpPr>
        <p:spPr>
          <a:xfrm>
            <a:off x="0" y="0"/>
            <a:ext cx="6858000" cy="9906000"/>
          </a:xfrm>
          <a:prstGeom prst="rect">
            <a:avLst/>
          </a:prstGeom>
          <a:pattFill prst="pct6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222898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3E47591-49F9-4B2B-A9A5-9C2F868CC205}"/>
              </a:ext>
            </a:extLst>
          </p:cNvPr>
          <p:cNvSpPr>
            <a:spLocks noGrp="1"/>
          </p:cNvSpPr>
          <p:nvPr>
            <p:ph type="pic" sz="quarter" idx="10"/>
          </p:nvPr>
        </p:nvSpPr>
        <p:spPr>
          <a:xfrm>
            <a:off x="529217" y="419101"/>
            <a:ext cx="5799569" cy="7194551"/>
          </a:xfrm>
          <a:custGeom>
            <a:avLst/>
            <a:gdLst>
              <a:gd name="connsiteX0" fmla="*/ 2899785 w 5799569"/>
              <a:gd name="connsiteY0" fmla="*/ 0 h 7194551"/>
              <a:gd name="connsiteX1" fmla="*/ 5799569 w 5799569"/>
              <a:gd name="connsiteY1" fmla="*/ 0 h 7194551"/>
              <a:gd name="connsiteX2" fmla="*/ 5799569 w 5799569"/>
              <a:gd name="connsiteY2" fmla="*/ 7194551 h 7194551"/>
              <a:gd name="connsiteX3" fmla="*/ 2899785 w 5799569"/>
              <a:gd name="connsiteY3" fmla="*/ 7194551 h 7194551"/>
              <a:gd name="connsiteX4" fmla="*/ 2899785 w 5799569"/>
              <a:gd name="connsiteY4" fmla="*/ 3947161 h 7194551"/>
              <a:gd name="connsiteX5" fmla="*/ 0 w 5799569"/>
              <a:gd name="connsiteY5" fmla="*/ 3947161 h 7194551"/>
              <a:gd name="connsiteX6" fmla="*/ 0 w 5799569"/>
              <a:gd name="connsiteY6" fmla="*/ 1 h 7194551"/>
              <a:gd name="connsiteX7" fmla="*/ 2899785 w 5799569"/>
              <a:gd name="connsiteY7" fmla="*/ 1 h 719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9569" h="7194551">
                <a:moveTo>
                  <a:pt x="2899785" y="0"/>
                </a:moveTo>
                <a:lnTo>
                  <a:pt x="5799569" y="0"/>
                </a:lnTo>
                <a:lnTo>
                  <a:pt x="5799569" y="7194551"/>
                </a:lnTo>
                <a:lnTo>
                  <a:pt x="2899785" y="7194551"/>
                </a:lnTo>
                <a:lnTo>
                  <a:pt x="2899785" y="3947161"/>
                </a:lnTo>
                <a:lnTo>
                  <a:pt x="0" y="3947161"/>
                </a:lnTo>
                <a:lnTo>
                  <a:pt x="0" y="1"/>
                </a:lnTo>
                <a:lnTo>
                  <a:pt x="2899785" y="1"/>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28720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D1D8D6-48E3-437F-AFB8-0E1F569E8998}"/>
              </a:ext>
            </a:extLst>
          </p:cNvPr>
          <p:cNvSpPr>
            <a:spLocks noGrp="1"/>
          </p:cNvSpPr>
          <p:nvPr>
            <p:ph type="pic" sz="quarter" idx="10"/>
          </p:nvPr>
        </p:nvSpPr>
        <p:spPr>
          <a:xfrm>
            <a:off x="3279913" y="419100"/>
            <a:ext cx="3048872" cy="6657562"/>
          </a:xfrm>
          <a:custGeom>
            <a:avLst/>
            <a:gdLst>
              <a:gd name="connsiteX0" fmla="*/ 0 w 3048872"/>
              <a:gd name="connsiteY0" fmla="*/ 0 h 6657562"/>
              <a:gd name="connsiteX1" fmla="*/ 3048872 w 3048872"/>
              <a:gd name="connsiteY1" fmla="*/ 0 h 6657562"/>
              <a:gd name="connsiteX2" fmla="*/ 3048872 w 3048872"/>
              <a:gd name="connsiteY2" fmla="*/ 6657562 h 6657562"/>
              <a:gd name="connsiteX3" fmla="*/ 0 w 3048872"/>
              <a:gd name="connsiteY3" fmla="*/ 6657562 h 6657562"/>
            </a:gdLst>
            <a:ahLst/>
            <a:cxnLst>
              <a:cxn ang="0">
                <a:pos x="connsiteX0" y="connsiteY0"/>
              </a:cxn>
              <a:cxn ang="0">
                <a:pos x="connsiteX1" y="connsiteY1"/>
              </a:cxn>
              <a:cxn ang="0">
                <a:pos x="connsiteX2" y="connsiteY2"/>
              </a:cxn>
              <a:cxn ang="0">
                <a:pos x="connsiteX3" y="connsiteY3"/>
              </a:cxn>
            </a:cxnLst>
            <a:rect l="l" t="t" r="r" b="b"/>
            <a:pathLst>
              <a:path w="3048872" h="6657562">
                <a:moveTo>
                  <a:pt x="0" y="0"/>
                </a:moveTo>
                <a:lnTo>
                  <a:pt x="3048872" y="0"/>
                </a:lnTo>
                <a:lnTo>
                  <a:pt x="3048872" y="6657562"/>
                </a:lnTo>
                <a:lnTo>
                  <a:pt x="0" y="6657562"/>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404865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DEC268-EA75-48D3-927F-1CD0BA624179}"/>
              </a:ext>
            </a:extLst>
          </p:cNvPr>
          <p:cNvSpPr>
            <a:spLocks noGrp="1"/>
          </p:cNvSpPr>
          <p:nvPr>
            <p:ph type="pic" sz="quarter" idx="10"/>
          </p:nvPr>
        </p:nvSpPr>
        <p:spPr>
          <a:xfrm>
            <a:off x="529215" y="4953000"/>
            <a:ext cx="2750698" cy="4533900"/>
          </a:xfrm>
          <a:custGeom>
            <a:avLst/>
            <a:gdLst>
              <a:gd name="connsiteX0" fmla="*/ 0 w 2750698"/>
              <a:gd name="connsiteY0" fmla="*/ 0 h 4533900"/>
              <a:gd name="connsiteX1" fmla="*/ 2750698 w 2750698"/>
              <a:gd name="connsiteY1" fmla="*/ 0 h 4533900"/>
              <a:gd name="connsiteX2" fmla="*/ 2750698 w 2750698"/>
              <a:gd name="connsiteY2" fmla="*/ 4533900 h 4533900"/>
              <a:gd name="connsiteX3" fmla="*/ 0 w 2750698"/>
              <a:gd name="connsiteY3" fmla="*/ 4533900 h 4533900"/>
            </a:gdLst>
            <a:ahLst/>
            <a:cxnLst>
              <a:cxn ang="0">
                <a:pos x="connsiteX0" y="connsiteY0"/>
              </a:cxn>
              <a:cxn ang="0">
                <a:pos x="connsiteX1" y="connsiteY1"/>
              </a:cxn>
              <a:cxn ang="0">
                <a:pos x="connsiteX2" y="connsiteY2"/>
              </a:cxn>
              <a:cxn ang="0">
                <a:pos x="connsiteX3" y="connsiteY3"/>
              </a:cxn>
            </a:cxnLst>
            <a:rect l="l" t="t" r="r" b="b"/>
            <a:pathLst>
              <a:path w="2750698" h="4533900">
                <a:moveTo>
                  <a:pt x="0" y="0"/>
                </a:moveTo>
                <a:lnTo>
                  <a:pt x="2750698" y="0"/>
                </a:lnTo>
                <a:lnTo>
                  <a:pt x="2750698" y="4533900"/>
                </a:lnTo>
                <a:lnTo>
                  <a:pt x="0" y="4533900"/>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82577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25ABFE9-FD73-4C4C-B7EA-867D4C4CB51B}"/>
              </a:ext>
            </a:extLst>
          </p:cNvPr>
          <p:cNvSpPr>
            <a:spLocks noGrp="1"/>
          </p:cNvSpPr>
          <p:nvPr>
            <p:ph type="pic" sz="quarter" idx="10"/>
          </p:nvPr>
        </p:nvSpPr>
        <p:spPr>
          <a:xfrm>
            <a:off x="4000501" y="2362200"/>
            <a:ext cx="2328284" cy="7124700"/>
          </a:xfrm>
          <a:custGeom>
            <a:avLst/>
            <a:gdLst>
              <a:gd name="connsiteX0" fmla="*/ 0 w 2328284"/>
              <a:gd name="connsiteY0" fmla="*/ 0 h 7124700"/>
              <a:gd name="connsiteX1" fmla="*/ 2328284 w 2328284"/>
              <a:gd name="connsiteY1" fmla="*/ 0 h 7124700"/>
              <a:gd name="connsiteX2" fmla="*/ 2328284 w 2328284"/>
              <a:gd name="connsiteY2" fmla="*/ 7124700 h 7124700"/>
              <a:gd name="connsiteX3" fmla="*/ 0 w 2328284"/>
              <a:gd name="connsiteY3" fmla="*/ 7124700 h 7124700"/>
            </a:gdLst>
            <a:ahLst/>
            <a:cxnLst>
              <a:cxn ang="0">
                <a:pos x="connsiteX0" y="connsiteY0"/>
              </a:cxn>
              <a:cxn ang="0">
                <a:pos x="connsiteX1" y="connsiteY1"/>
              </a:cxn>
              <a:cxn ang="0">
                <a:pos x="connsiteX2" y="connsiteY2"/>
              </a:cxn>
              <a:cxn ang="0">
                <a:pos x="connsiteX3" y="connsiteY3"/>
              </a:cxn>
            </a:cxnLst>
            <a:rect l="l" t="t" r="r" b="b"/>
            <a:pathLst>
              <a:path w="2328284" h="7124700">
                <a:moveTo>
                  <a:pt x="0" y="0"/>
                </a:moveTo>
                <a:lnTo>
                  <a:pt x="2328284" y="0"/>
                </a:lnTo>
                <a:lnTo>
                  <a:pt x="2328284" y="7124700"/>
                </a:lnTo>
                <a:lnTo>
                  <a:pt x="0" y="7124700"/>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18825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EA6947-2883-4CC1-B1B9-0BFD3B87B75C}"/>
              </a:ext>
            </a:extLst>
          </p:cNvPr>
          <p:cNvSpPr>
            <a:spLocks noGrp="1"/>
          </p:cNvSpPr>
          <p:nvPr>
            <p:ph type="pic" sz="quarter" idx="10"/>
          </p:nvPr>
        </p:nvSpPr>
        <p:spPr>
          <a:xfrm>
            <a:off x="536712" y="3582062"/>
            <a:ext cx="2892288" cy="5287618"/>
          </a:xfrm>
          <a:custGeom>
            <a:avLst/>
            <a:gdLst>
              <a:gd name="connsiteX0" fmla="*/ 0 w 2892288"/>
              <a:gd name="connsiteY0" fmla="*/ 0 h 5287618"/>
              <a:gd name="connsiteX1" fmla="*/ 2892288 w 2892288"/>
              <a:gd name="connsiteY1" fmla="*/ 0 h 5287618"/>
              <a:gd name="connsiteX2" fmla="*/ 2892288 w 2892288"/>
              <a:gd name="connsiteY2" fmla="*/ 5287618 h 5287618"/>
              <a:gd name="connsiteX3" fmla="*/ 0 w 2892288"/>
              <a:gd name="connsiteY3" fmla="*/ 5287618 h 5287618"/>
            </a:gdLst>
            <a:ahLst/>
            <a:cxnLst>
              <a:cxn ang="0">
                <a:pos x="connsiteX0" y="connsiteY0"/>
              </a:cxn>
              <a:cxn ang="0">
                <a:pos x="connsiteX1" y="connsiteY1"/>
              </a:cxn>
              <a:cxn ang="0">
                <a:pos x="connsiteX2" y="connsiteY2"/>
              </a:cxn>
              <a:cxn ang="0">
                <a:pos x="connsiteX3" y="connsiteY3"/>
              </a:cxn>
            </a:cxnLst>
            <a:rect l="l" t="t" r="r" b="b"/>
            <a:pathLst>
              <a:path w="2892288" h="5287618">
                <a:moveTo>
                  <a:pt x="0" y="0"/>
                </a:moveTo>
                <a:lnTo>
                  <a:pt x="2892288" y="0"/>
                </a:lnTo>
                <a:lnTo>
                  <a:pt x="2892288" y="5287618"/>
                </a:lnTo>
                <a:lnTo>
                  <a:pt x="0" y="5287618"/>
                </a:lnTo>
                <a:close/>
              </a:path>
            </a:pathLst>
          </a:custGeom>
          <a:pattFill prst="pct60">
            <a:fgClr>
              <a:schemeClr val="accent1"/>
            </a:fgClr>
            <a:bgClr>
              <a:schemeClr val="bg1"/>
            </a:bgClr>
          </a:pattFill>
        </p:spPr>
        <p:txBody>
          <a:bodyPr wrap="square">
            <a:noAutofit/>
          </a:bodyPr>
          <a:lstStyle/>
          <a:p>
            <a:endParaRPr lang="en-ID"/>
          </a:p>
        </p:txBody>
      </p:sp>
      <p:sp>
        <p:nvSpPr>
          <p:cNvPr id="8" name="Picture Placeholder 7">
            <a:extLst>
              <a:ext uri="{FF2B5EF4-FFF2-40B4-BE49-F238E27FC236}">
                <a16:creationId xmlns:a16="http://schemas.microsoft.com/office/drawing/2014/main" id="{CD06FF5D-3F03-4D04-84CC-EC85F80183E2}"/>
              </a:ext>
            </a:extLst>
          </p:cNvPr>
          <p:cNvSpPr>
            <a:spLocks noGrp="1"/>
          </p:cNvSpPr>
          <p:nvPr>
            <p:ph type="pic" sz="quarter" idx="11"/>
          </p:nvPr>
        </p:nvSpPr>
        <p:spPr>
          <a:xfrm>
            <a:off x="3429001" y="3582062"/>
            <a:ext cx="2892288" cy="5287618"/>
          </a:xfrm>
          <a:custGeom>
            <a:avLst/>
            <a:gdLst>
              <a:gd name="connsiteX0" fmla="*/ 0 w 2892288"/>
              <a:gd name="connsiteY0" fmla="*/ 0 h 5287618"/>
              <a:gd name="connsiteX1" fmla="*/ 2892288 w 2892288"/>
              <a:gd name="connsiteY1" fmla="*/ 0 h 5287618"/>
              <a:gd name="connsiteX2" fmla="*/ 2892288 w 2892288"/>
              <a:gd name="connsiteY2" fmla="*/ 5287618 h 5287618"/>
              <a:gd name="connsiteX3" fmla="*/ 0 w 2892288"/>
              <a:gd name="connsiteY3" fmla="*/ 5287618 h 5287618"/>
            </a:gdLst>
            <a:ahLst/>
            <a:cxnLst>
              <a:cxn ang="0">
                <a:pos x="connsiteX0" y="connsiteY0"/>
              </a:cxn>
              <a:cxn ang="0">
                <a:pos x="connsiteX1" y="connsiteY1"/>
              </a:cxn>
              <a:cxn ang="0">
                <a:pos x="connsiteX2" y="connsiteY2"/>
              </a:cxn>
              <a:cxn ang="0">
                <a:pos x="connsiteX3" y="connsiteY3"/>
              </a:cxn>
            </a:cxnLst>
            <a:rect l="l" t="t" r="r" b="b"/>
            <a:pathLst>
              <a:path w="2892288" h="5287618">
                <a:moveTo>
                  <a:pt x="0" y="0"/>
                </a:moveTo>
                <a:lnTo>
                  <a:pt x="2892288" y="0"/>
                </a:lnTo>
                <a:lnTo>
                  <a:pt x="2892288" y="5287618"/>
                </a:lnTo>
                <a:lnTo>
                  <a:pt x="0" y="5287618"/>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40945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7424443-880B-4A0C-9C9A-5E09D92DD1D3}"/>
              </a:ext>
            </a:extLst>
          </p:cNvPr>
          <p:cNvSpPr>
            <a:spLocks noGrp="1"/>
          </p:cNvSpPr>
          <p:nvPr>
            <p:ph type="pic" sz="quarter" idx="11"/>
          </p:nvPr>
        </p:nvSpPr>
        <p:spPr>
          <a:xfrm>
            <a:off x="536712" y="720876"/>
            <a:ext cx="5784576" cy="2376286"/>
          </a:xfrm>
          <a:custGeom>
            <a:avLst/>
            <a:gdLst>
              <a:gd name="connsiteX0" fmla="*/ 0 w 2892288"/>
              <a:gd name="connsiteY0" fmla="*/ 0 h 5287618"/>
              <a:gd name="connsiteX1" fmla="*/ 2892288 w 2892288"/>
              <a:gd name="connsiteY1" fmla="*/ 0 h 5287618"/>
              <a:gd name="connsiteX2" fmla="*/ 2892288 w 2892288"/>
              <a:gd name="connsiteY2" fmla="*/ 5287618 h 5287618"/>
              <a:gd name="connsiteX3" fmla="*/ 0 w 2892288"/>
              <a:gd name="connsiteY3" fmla="*/ 5287618 h 5287618"/>
            </a:gdLst>
            <a:ahLst/>
            <a:cxnLst>
              <a:cxn ang="0">
                <a:pos x="connsiteX0" y="connsiteY0"/>
              </a:cxn>
              <a:cxn ang="0">
                <a:pos x="connsiteX1" y="connsiteY1"/>
              </a:cxn>
              <a:cxn ang="0">
                <a:pos x="connsiteX2" y="connsiteY2"/>
              </a:cxn>
              <a:cxn ang="0">
                <a:pos x="connsiteX3" y="connsiteY3"/>
              </a:cxn>
            </a:cxnLst>
            <a:rect l="l" t="t" r="r" b="b"/>
            <a:pathLst>
              <a:path w="2892288" h="5287618">
                <a:moveTo>
                  <a:pt x="0" y="0"/>
                </a:moveTo>
                <a:lnTo>
                  <a:pt x="2892288" y="0"/>
                </a:lnTo>
                <a:lnTo>
                  <a:pt x="2892288" y="5287618"/>
                </a:lnTo>
                <a:lnTo>
                  <a:pt x="0" y="5287618"/>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111915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8F646F-CEFF-444C-B3B3-99727E83B2A6}"/>
              </a:ext>
            </a:extLst>
          </p:cNvPr>
          <p:cNvSpPr>
            <a:spLocks noGrp="1"/>
          </p:cNvSpPr>
          <p:nvPr>
            <p:ph type="pic" sz="quarter" idx="10"/>
          </p:nvPr>
        </p:nvSpPr>
        <p:spPr>
          <a:xfrm>
            <a:off x="3362114" y="701828"/>
            <a:ext cx="2899784" cy="7194551"/>
          </a:xfrm>
          <a:custGeom>
            <a:avLst/>
            <a:gdLst>
              <a:gd name="connsiteX0" fmla="*/ 0 w 2899784"/>
              <a:gd name="connsiteY0" fmla="*/ 0 h 7194551"/>
              <a:gd name="connsiteX1" fmla="*/ 2899784 w 2899784"/>
              <a:gd name="connsiteY1" fmla="*/ 0 h 7194551"/>
              <a:gd name="connsiteX2" fmla="*/ 2899784 w 2899784"/>
              <a:gd name="connsiteY2" fmla="*/ 7194551 h 7194551"/>
              <a:gd name="connsiteX3" fmla="*/ 0 w 2899784"/>
              <a:gd name="connsiteY3" fmla="*/ 7194551 h 7194551"/>
            </a:gdLst>
            <a:ahLst/>
            <a:cxnLst>
              <a:cxn ang="0">
                <a:pos x="connsiteX0" y="connsiteY0"/>
              </a:cxn>
              <a:cxn ang="0">
                <a:pos x="connsiteX1" y="connsiteY1"/>
              </a:cxn>
              <a:cxn ang="0">
                <a:pos x="connsiteX2" y="connsiteY2"/>
              </a:cxn>
              <a:cxn ang="0">
                <a:pos x="connsiteX3" y="connsiteY3"/>
              </a:cxn>
            </a:cxnLst>
            <a:rect l="l" t="t" r="r" b="b"/>
            <a:pathLst>
              <a:path w="2899784" h="7194551">
                <a:moveTo>
                  <a:pt x="0" y="0"/>
                </a:moveTo>
                <a:lnTo>
                  <a:pt x="2899784" y="0"/>
                </a:lnTo>
                <a:lnTo>
                  <a:pt x="2899784" y="7194551"/>
                </a:lnTo>
                <a:lnTo>
                  <a:pt x="0" y="7194551"/>
                </a:lnTo>
                <a:close/>
              </a:path>
            </a:pathLst>
          </a:custGeom>
          <a:pattFill prst="pct6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137012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02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hyperlink" Target="mailto:info@prevencionvg.com" TargetMode="External"/><Relationship Id="rId2" Type="http://schemas.openxmlformats.org/officeDocument/2006/relationships/hyperlink" Target="https://www.prevencionvg.com/login/signup.php?"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info@prevencionvg.com" TargetMode="External"/><Relationship Id="rId2" Type="http://schemas.openxmlformats.org/officeDocument/2006/relationships/hyperlink" Target="https://www.prevencionvg.com/login/signup.php?"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info@prevencionvg.com" TargetMode="External"/><Relationship Id="rId2" Type="http://schemas.openxmlformats.org/officeDocument/2006/relationships/hyperlink" Target="https://www.prevencionvg.com/login/signup.php?"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info@prevencionvg.com" TargetMode="External"/><Relationship Id="rId2" Type="http://schemas.openxmlformats.org/officeDocument/2006/relationships/hyperlink" Target="https://www.prevencionvg.com/login/signup.php?"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info@prevencionvg.com" TargetMode="External"/><Relationship Id="rId2" Type="http://schemas.openxmlformats.org/officeDocument/2006/relationships/hyperlink" Target="https://www.prevencionvg.com/login/signup.php?"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9F12C-8454-6D91-E376-18B7A890FF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39930B-A283-6688-DDEC-EEC02FF932DF}"/>
              </a:ext>
            </a:extLst>
          </p:cNvPr>
          <p:cNvSpPr/>
          <p:nvPr/>
        </p:nvSpPr>
        <p:spPr>
          <a:xfrm>
            <a:off x="0" y="-19050"/>
            <a:ext cx="6858000" cy="9913620"/>
          </a:xfrm>
          <a:prstGeom prst="rect">
            <a:avLst/>
          </a:prstGeom>
          <a:solidFill>
            <a:srgbClr val="165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a:extLst>
              <a:ext uri="{FF2B5EF4-FFF2-40B4-BE49-F238E27FC236}">
                <a16:creationId xmlns:a16="http://schemas.microsoft.com/office/drawing/2014/main" id="{21FDFEC5-B1DF-10DC-8DCE-8C092260AF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7738" y="372421"/>
            <a:ext cx="5523397" cy="5413845"/>
          </a:xfrm>
          <a:prstGeom prst="rect">
            <a:avLst/>
          </a:prstGeom>
        </p:spPr>
      </p:pic>
      <p:sp>
        <p:nvSpPr>
          <p:cNvPr id="2" name="Rectangle 1">
            <a:extLst>
              <a:ext uri="{FF2B5EF4-FFF2-40B4-BE49-F238E27FC236}">
                <a16:creationId xmlns:a16="http://schemas.microsoft.com/office/drawing/2014/main" id="{09F4F92F-D827-50E7-F481-55436B441FF5}"/>
              </a:ext>
            </a:extLst>
          </p:cNvPr>
          <p:cNvSpPr>
            <a:spLocks noChangeArrowheads="1"/>
          </p:cNvSpPr>
          <p:nvPr/>
        </p:nvSpPr>
        <p:spPr bwMode="auto">
          <a:xfrm>
            <a:off x="621578" y="5931457"/>
            <a:ext cx="59377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800"/>
              </a:spcAft>
            </a:pPr>
            <a:r>
              <a:rPr lang="es-ES" sz="2800" dirty="0">
                <a:solidFill>
                  <a:schemeClr val="bg1"/>
                </a:solidFill>
                <a:latin typeface="Arial Narrow" panose="020B0606020202030204" pitchFamily="34" charset="0"/>
                <a:cs typeface="Arial" panose="020B0604020202020204" pitchFamily="34" charset="0"/>
              </a:rPr>
              <a:t>Formación en </a:t>
            </a:r>
            <a:r>
              <a:rPr lang="es-ES" sz="2800" b="1" dirty="0">
                <a:solidFill>
                  <a:schemeClr val="bg1"/>
                </a:solidFill>
                <a:latin typeface="Arial Narrow" panose="020B0606020202030204" pitchFamily="34" charset="0"/>
                <a:cs typeface="Arial" panose="020B0604020202020204" pitchFamily="34" charset="0"/>
              </a:rPr>
              <a:t>prevención</a:t>
            </a:r>
            <a:r>
              <a:rPr lang="es-ES" sz="2800" dirty="0">
                <a:solidFill>
                  <a:schemeClr val="bg1"/>
                </a:solidFill>
                <a:latin typeface="Arial Narrow" panose="020B0606020202030204" pitchFamily="34" charset="0"/>
                <a:cs typeface="Arial" panose="020B0604020202020204" pitchFamily="34" charset="0"/>
              </a:rPr>
              <a:t> y </a:t>
            </a:r>
            <a:r>
              <a:rPr lang="es-ES" sz="2800" b="1" dirty="0">
                <a:solidFill>
                  <a:schemeClr val="bg1"/>
                </a:solidFill>
                <a:latin typeface="Arial Narrow" panose="020B0606020202030204" pitchFamily="34" charset="0"/>
                <a:cs typeface="Arial" panose="020B0604020202020204" pitchFamily="34" charset="0"/>
              </a:rPr>
              <a:t>erradicación </a:t>
            </a:r>
            <a:r>
              <a:rPr lang="es-ES" sz="2800" dirty="0">
                <a:solidFill>
                  <a:schemeClr val="bg1"/>
                </a:solidFill>
                <a:latin typeface="Arial Narrow" panose="020B0606020202030204" pitchFamily="34" charset="0"/>
                <a:cs typeface="Arial" panose="020B0604020202020204" pitchFamily="34" charset="0"/>
              </a:rPr>
              <a:t>de la</a:t>
            </a:r>
            <a:r>
              <a:rPr lang="es-ES" sz="2800" b="1" dirty="0">
                <a:solidFill>
                  <a:schemeClr val="bg1"/>
                </a:solidFill>
                <a:latin typeface="Arial Narrow" panose="020B0606020202030204" pitchFamily="34" charset="0"/>
                <a:cs typeface="Arial" panose="020B0604020202020204" pitchFamily="34" charset="0"/>
              </a:rPr>
              <a:t> violencia </a:t>
            </a:r>
            <a:r>
              <a:rPr lang="es-ES" sz="2800" dirty="0">
                <a:solidFill>
                  <a:schemeClr val="bg1"/>
                </a:solidFill>
                <a:latin typeface="Arial Narrow" panose="020B0606020202030204" pitchFamily="34" charset="0"/>
                <a:cs typeface="Arial" panose="020B0604020202020204" pitchFamily="34" charset="0"/>
              </a:rPr>
              <a:t>contra las </a:t>
            </a:r>
            <a:r>
              <a:rPr lang="es-ES" sz="2800" b="1" dirty="0">
                <a:solidFill>
                  <a:schemeClr val="bg1"/>
                </a:solidFill>
                <a:latin typeface="Arial Narrow" panose="020B0606020202030204" pitchFamily="34" charset="0"/>
                <a:cs typeface="Arial" panose="020B0604020202020204" pitchFamily="34" charset="0"/>
              </a:rPr>
              <a:t>mujeres</a:t>
            </a:r>
            <a:endParaRPr lang="es-ES" sz="2800" dirty="0">
              <a:solidFill>
                <a:schemeClr val="bg1"/>
              </a:solidFill>
              <a:latin typeface="Arial Narrow" panose="020B060602020203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C428B75A-16BA-C2ED-BF92-E7F9EEDD3E60}"/>
              </a:ext>
            </a:extLst>
          </p:cNvPr>
          <p:cNvGrpSpPr/>
          <p:nvPr/>
        </p:nvGrpSpPr>
        <p:grpSpPr>
          <a:xfrm>
            <a:off x="1153063" y="8748397"/>
            <a:ext cx="4543756" cy="857885"/>
            <a:chOff x="1347688" y="8669130"/>
            <a:chExt cx="4543756" cy="857885"/>
          </a:xfrm>
        </p:grpSpPr>
        <p:pic>
          <p:nvPicPr>
            <p:cNvPr id="9" name="Imagen 8" descr="Logotipo&#10;&#10;Descripción generada automáticamente">
              <a:extLst>
                <a:ext uri="{FF2B5EF4-FFF2-40B4-BE49-F238E27FC236}">
                  <a16:creationId xmlns:a16="http://schemas.microsoft.com/office/drawing/2014/main" id="{9C1BB25F-60BF-7C1E-F8C0-172F1A418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688" y="8698224"/>
              <a:ext cx="498764" cy="806335"/>
            </a:xfrm>
            <a:prstGeom prst="rect">
              <a:avLst/>
            </a:prstGeom>
          </p:spPr>
        </p:pic>
        <p:pic>
          <p:nvPicPr>
            <p:cNvPr id="11" name="Imagen 10" descr="Imagen que contiene ventana, edificio, dibujo&#10;&#10;Descripción generada automáticamente">
              <a:extLst>
                <a:ext uri="{FF2B5EF4-FFF2-40B4-BE49-F238E27FC236}">
                  <a16:creationId xmlns:a16="http://schemas.microsoft.com/office/drawing/2014/main" id="{4267DC48-4593-4ACD-7764-F5C95B801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511" y="8698224"/>
              <a:ext cx="914528" cy="828791"/>
            </a:xfrm>
            <a:prstGeom prst="rect">
              <a:avLst/>
            </a:prstGeom>
          </p:spPr>
        </p:pic>
        <p:pic>
          <p:nvPicPr>
            <p:cNvPr id="12" name="Imagen 11" descr="Imagen que contiene Interfaz de usuario gráfica&#10;&#10;Descripción generada automáticamente">
              <a:extLst>
                <a:ext uri="{FF2B5EF4-FFF2-40B4-BE49-F238E27FC236}">
                  <a16:creationId xmlns:a16="http://schemas.microsoft.com/office/drawing/2014/main" id="{A8B99311-90C3-CDA6-0CB1-67B1CF1E3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611" y="8669130"/>
              <a:ext cx="3025833" cy="835429"/>
            </a:xfrm>
            <a:prstGeom prst="rect">
              <a:avLst/>
            </a:prstGeom>
          </p:spPr>
        </p:pic>
      </p:grpSp>
      <p:sp>
        <p:nvSpPr>
          <p:cNvPr id="5" name="CuadroTexto 4">
            <a:extLst>
              <a:ext uri="{FF2B5EF4-FFF2-40B4-BE49-F238E27FC236}">
                <a16:creationId xmlns:a16="http://schemas.microsoft.com/office/drawing/2014/main" id="{C725800A-6DCD-10B6-49AE-8E16D7DE249B}"/>
              </a:ext>
            </a:extLst>
          </p:cNvPr>
          <p:cNvSpPr txBox="1"/>
          <p:nvPr/>
        </p:nvSpPr>
        <p:spPr>
          <a:xfrm>
            <a:off x="621578" y="7021281"/>
            <a:ext cx="6310118" cy="1384995"/>
          </a:xfrm>
          <a:prstGeom prst="rect">
            <a:avLst/>
          </a:prstGeom>
          <a:noFill/>
        </p:spPr>
        <p:txBody>
          <a:bodyPr wrap="square" lIns="91440" tIns="45720" rIns="91440" bIns="45720" anchor="t">
            <a:spAutoFit/>
          </a:bodyPr>
          <a:lstStyle/>
          <a:p>
            <a:pPr marL="285750" indent="-285750">
              <a:spcAft>
                <a:spcPts val="800"/>
              </a:spcAft>
              <a:buFont typeface="Wingdings" panose="05000000000000000000" pitchFamily="2" charset="2"/>
              <a:buChar char="ü"/>
            </a:pPr>
            <a:r>
              <a:rPr lang="es-ES" sz="1600" dirty="0">
                <a:solidFill>
                  <a:schemeClr val="bg1"/>
                </a:solidFill>
                <a:latin typeface="Arial Narrow"/>
                <a:cs typeface="Arial"/>
              </a:rPr>
              <a:t>Expertas de primer nivel</a:t>
            </a:r>
          </a:p>
          <a:p>
            <a:pPr marL="285750" indent="-285750">
              <a:spcAft>
                <a:spcPts val="800"/>
              </a:spcAft>
              <a:buFont typeface="Wingdings" panose="05000000000000000000" pitchFamily="2" charset="2"/>
              <a:buChar char="ü"/>
            </a:pPr>
            <a:r>
              <a:rPr lang="es-ES" sz="1600" dirty="0">
                <a:solidFill>
                  <a:schemeClr val="bg1"/>
                </a:solidFill>
                <a:latin typeface="Arial Narrow" panose="020B0606020202030204" pitchFamily="34" charset="0"/>
                <a:cs typeface="Arial" panose="020B0604020202020204" pitchFamily="34" charset="0"/>
              </a:rPr>
              <a:t>Enfoque interdisciplinar</a:t>
            </a:r>
          </a:p>
          <a:p>
            <a:pPr marL="285750" indent="-285750">
              <a:spcAft>
                <a:spcPts val="800"/>
              </a:spcAft>
              <a:buFont typeface="Wingdings" panose="05000000000000000000" pitchFamily="2" charset="2"/>
              <a:buChar char="ü"/>
            </a:pPr>
            <a:r>
              <a:rPr lang="es-ES" sz="1600" dirty="0">
                <a:solidFill>
                  <a:schemeClr val="bg1"/>
                </a:solidFill>
                <a:latin typeface="Arial Narrow" panose="020B0606020202030204" pitchFamily="34" charset="0"/>
                <a:cs typeface="Arial" panose="020B0604020202020204" pitchFamily="34" charset="0"/>
              </a:rPr>
              <a:t>Plataforma online</a:t>
            </a:r>
          </a:p>
          <a:p>
            <a:pPr marL="285750" indent="-285750">
              <a:spcAft>
                <a:spcPts val="800"/>
              </a:spcAft>
              <a:buFont typeface="Wingdings" panose="05000000000000000000" pitchFamily="2" charset="2"/>
              <a:buChar char="ü"/>
            </a:pPr>
            <a:r>
              <a:rPr lang="es-ES" sz="1600" dirty="0">
                <a:solidFill>
                  <a:schemeClr val="bg1"/>
                </a:solidFill>
                <a:latin typeface="Arial Narrow" panose="020B0606020202030204" pitchFamily="34" charset="0"/>
                <a:cs typeface="Arial" panose="020B0604020202020204" pitchFamily="34" charset="0"/>
              </a:rPr>
              <a:t>Formación certificada y gratuita</a:t>
            </a:r>
          </a:p>
        </p:txBody>
      </p:sp>
      <p:sp>
        <p:nvSpPr>
          <p:cNvPr id="13" name="CuadroTexto 12">
            <a:extLst>
              <a:ext uri="{FF2B5EF4-FFF2-40B4-BE49-F238E27FC236}">
                <a16:creationId xmlns:a16="http://schemas.microsoft.com/office/drawing/2014/main" id="{E2AB4B33-9492-C790-5A32-5AFC948E3299}"/>
              </a:ext>
            </a:extLst>
          </p:cNvPr>
          <p:cNvSpPr txBox="1"/>
          <p:nvPr/>
        </p:nvSpPr>
        <p:spPr>
          <a:xfrm>
            <a:off x="3590437" y="7206888"/>
            <a:ext cx="2630424" cy="1384995"/>
          </a:xfrm>
          <a:prstGeom prst="rect">
            <a:avLst/>
          </a:prstGeom>
          <a:noFill/>
        </p:spPr>
        <p:txBody>
          <a:bodyPr wrap="square">
            <a:spAutoFit/>
          </a:bodyPr>
          <a:lstStyle/>
          <a:p>
            <a:pPr>
              <a:lnSpc>
                <a:spcPct val="150000"/>
              </a:lnSpc>
            </a:pPr>
            <a:r>
              <a:rPr lang="es-ES" sz="1600">
                <a:solidFill>
                  <a:schemeClr val="bg1"/>
                </a:solidFill>
              </a:rPr>
              <a:t>Inscripciones a partir del:</a:t>
            </a:r>
          </a:p>
          <a:p>
            <a:pPr>
              <a:lnSpc>
                <a:spcPct val="150000"/>
              </a:lnSpc>
            </a:pPr>
            <a:r>
              <a:rPr lang="es-ES" sz="1600" b="1">
                <a:solidFill>
                  <a:schemeClr val="bg1"/>
                </a:solidFill>
              </a:rPr>
              <a:t>17 de abril de 2024</a:t>
            </a:r>
          </a:p>
          <a:p>
            <a:endParaRPr lang="es-ES"/>
          </a:p>
          <a:p>
            <a:endParaRPr lang="es-ES"/>
          </a:p>
        </p:txBody>
      </p:sp>
    </p:spTree>
    <p:extLst>
      <p:ext uri="{BB962C8B-B14F-4D97-AF65-F5344CB8AC3E}">
        <p14:creationId xmlns:p14="http://schemas.microsoft.com/office/powerpoint/2010/main" val="122006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9F12C-8454-6D91-E376-18B7A890FF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39930B-A283-6688-DDEC-EEC02FF932DF}"/>
              </a:ext>
            </a:extLst>
          </p:cNvPr>
          <p:cNvSpPr/>
          <p:nvPr/>
        </p:nvSpPr>
        <p:spPr>
          <a:xfrm>
            <a:off x="0" y="-7620"/>
            <a:ext cx="6858000" cy="9913620"/>
          </a:xfrm>
          <a:prstGeom prst="rect">
            <a:avLst/>
          </a:prstGeom>
          <a:solidFill>
            <a:srgbClr val="165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a:extLst>
              <a:ext uri="{FF2B5EF4-FFF2-40B4-BE49-F238E27FC236}">
                <a16:creationId xmlns:a16="http://schemas.microsoft.com/office/drawing/2014/main" id="{21FDFEC5-B1DF-10DC-8DCE-8C092260AF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7738" y="372421"/>
            <a:ext cx="5523397" cy="5413845"/>
          </a:xfrm>
          <a:prstGeom prst="rect">
            <a:avLst/>
          </a:prstGeom>
        </p:spPr>
      </p:pic>
      <p:sp>
        <p:nvSpPr>
          <p:cNvPr id="2" name="Rectangle 1">
            <a:extLst>
              <a:ext uri="{FF2B5EF4-FFF2-40B4-BE49-F238E27FC236}">
                <a16:creationId xmlns:a16="http://schemas.microsoft.com/office/drawing/2014/main" id="{09F4F92F-D827-50E7-F481-55436B441FF5}"/>
              </a:ext>
            </a:extLst>
          </p:cNvPr>
          <p:cNvSpPr>
            <a:spLocks noChangeArrowheads="1"/>
          </p:cNvSpPr>
          <p:nvPr/>
        </p:nvSpPr>
        <p:spPr bwMode="auto">
          <a:xfrm>
            <a:off x="621578" y="5931457"/>
            <a:ext cx="59377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800"/>
              </a:spcAft>
            </a:pPr>
            <a:r>
              <a:rPr lang="es-ES" sz="2800">
                <a:solidFill>
                  <a:schemeClr val="bg1"/>
                </a:solidFill>
                <a:latin typeface="Arial Narrow" panose="020B0606020202030204" pitchFamily="34" charset="0"/>
                <a:cs typeface="Arial" panose="020B0604020202020204" pitchFamily="34" charset="0"/>
              </a:rPr>
              <a:t>Formación en </a:t>
            </a:r>
            <a:r>
              <a:rPr lang="es-ES" sz="2800" b="1">
                <a:solidFill>
                  <a:schemeClr val="bg1"/>
                </a:solidFill>
                <a:latin typeface="Arial Narrow" panose="020B0606020202030204" pitchFamily="34" charset="0"/>
                <a:cs typeface="Arial" panose="020B0604020202020204" pitchFamily="34" charset="0"/>
              </a:rPr>
              <a:t>prevención</a:t>
            </a:r>
            <a:r>
              <a:rPr lang="es-ES" sz="2800">
                <a:solidFill>
                  <a:schemeClr val="bg1"/>
                </a:solidFill>
                <a:latin typeface="Arial Narrow" panose="020B0606020202030204" pitchFamily="34" charset="0"/>
                <a:cs typeface="Arial" panose="020B0604020202020204" pitchFamily="34" charset="0"/>
              </a:rPr>
              <a:t> y </a:t>
            </a:r>
            <a:r>
              <a:rPr lang="es-ES" sz="2800" b="1">
                <a:solidFill>
                  <a:schemeClr val="bg1"/>
                </a:solidFill>
                <a:latin typeface="Arial Narrow" panose="020B0606020202030204" pitchFamily="34" charset="0"/>
                <a:cs typeface="Arial" panose="020B0604020202020204" pitchFamily="34" charset="0"/>
              </a:rPr>
              <a:t>erradicación </a:t>
            </a:r>
            <a:r>
              <a:rPr lang="es-ES" sz="2800">
                <a:solidFill>
                  <a:schemeClr val="bg1"/>
                </a:solidFill>
                <a:latin typeface="Arial Narrow" panose="020B0606020202030204" pitchFamily="34" charset="0"/>
                <a:cs typeface="Arial" panose="020B0604020202020204" pitchFamily="34" charset="0"/>
              </a:rPr>
              <a:t>de la</a:t>
            </a:r>
            <a:r>
              <a:rPr lang="es-ES" sz="2800" b="1">
                <a:solidFill>
                  <a:schemeClr val="bg1"/>
                </a:solidFill>
                <a:latin typeface="Arial Narrow" panose="020B0606020202030204" pitchFamily="34" charset="0"/>
                <a:cs typeface="Arial" panose="020B0604020202020204" pitchFamily="34" charset="0"/>
              </a:rPr>
              <a:t> violencia </a:t>
            </a:r>
            <a:r>
              <a:rPr lang="es-ES" sz="2800">
                <a:solidFill>
                  <a:schemeClr val="bg1"/>
                </a:solidFill>
                <a:latin typeface="Arial Narrow" panose="020B0606020202030204" pitchFamily="34" charset="0"/>
                <a:cs typeface="Arial" panose="020B0604020202020204" pitchFamily="34" charset="0"/>
              </a:rPr>
              <a:t>contra las </a:t>
            </a:r>
            <a:r>
              <a:rPr lang="es-ES" sz="2800" b="1">
                <a:solidFill>
                  <a:schemeClr val="bg1"/>
                </a:solidFill>
                <a:latin typeface="Arial Narrow" panose="020B0606020202030204" pitchFamily="34" charset="0"/>
                <a:cs typeface="Arial" panose="020B0604020202020204" pitchFamily="34" charset="0"/>
              </a:rPr>
              <a:t>mujeres</a:t>
            </a:r>
            <a:endParaRPr lang="es-ES" sz="2800">
              <a:solidFill>
                <a:schemeClr val="bg1"/>
              </a:solidFill>
              <a:latin typeface="Arial Narrow" panose="020B060602020203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C428B75A-16BA-C2ED-BF92-E7F9EEDD3E60}"/>
              </a:ext>
            </a:extLst>
          </p:cNvPr>
          <p:cNvGrpSpPr/>
          <p:nvPr/>
        </p:nvGrpSpPr>
        <p:grpSpPr>
          <a:xfrm>
            <a:off x="1153063" y="8748397"/>
            <a:ext cx="4543756" cy="857885"/>
            <a:chOff x="1347688" y="8669130"/>
            <a:chExt cx="4543756" cy="857885"/>
          </a:xfrm>
        </p:grpSpPr>
        <p:pic>
          <p:nvPicPr>
            <p:cNvPr id="9" name="Imagen 8" descr="Logotipo&#10;&#10;Descripción generada automáticamente">
              <a:extLst>
                <a:ext uri="{FF2B5EF4-FFF2-40B4-BE49-F238E27FC236}">
                  <a16:creationId xmlns:a16="http://schemas.microsoft.com/office/drawing/2014/main" id="{9C1BB25F-60BF-7C1E-F8C0-172F1A418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688" y="8698224"/>
              <a:ext cx="498764" cy="806335"/>
            </a:xfrm>
            <a:prstGeom prst="rect">
              <a:avLst/>
            </a:prstGeom>
          </p:spPr>
        </p:pic>
        <p:pic>
          <p:nvPicPr>
            <p:cNvPr id="11" name="Imagen 10" descr="Imagen que contiene ventana, edificio, dibujo&#10;&#10;Descripción generada automáticamente">
              <a:extLst>
                <a:ext uri="{FF2B5EF4-FFF2-40B4-BE49-F238E27FC236}">
                  <a16:creationId xmlns:a16="http://schemas.microsoft.com/office/drawing/2014/main" id="{4267DC48-4593-4ACD-7764-F5C95B801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511" y="8698224"/>
              <a:ext cx="914528" cy="828791"/>
            </a:xfrm>
            <a:prstGeom prst="rect">
              <a:avLst/>
            </a:prstGeom>
          </p:spPr>
        </p:pic>
        <p:pic>
          <p:nvPicPr>
            <p:cNvPr id="12" name="Imagen 11" descr="Imagen que contiene Interfaz de usuario gráfica&#10;&#10;Descripción generada automáticamente">
              <a:extLst>
                <a:ext uri="{FF2B5EF4-FFF2-40B4-BE49-F238E27FC236}">
                  <a16:creationId xmlns:a16="http://schemas.microsoft.com/office/drawing/2014/main" id="{A8B99311-90C3-CDA6-0CB1-67B1CF1E3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611" y="8669130"/>
              <a:ext cx="3025833" cy="835429"/>
            </a:xfrm>
            <a:prstGeom prst="rect">
              <a:avLst/>
            </a:prstGeom>
          </p:spPr>
        </p:pic>
      </p:grpSp>
      <p:sp>
        <p:nvSpPr>
          <p:cNvPr id="5" name="CuadroTexto 4">
            <a:extLst>
              <a:ext uri="{FF2B5EF4-FFF2-40B4-BE49-F238E27FC236}">
                <a16:creationId xmlns:a16="http://schemas.microsoft.com/office/drawing/2014/main" id="{C725800A-6DCD-10B6-49AE-8E16D7DE249B}"/>
              </a:ext>
            </a:extLst>
          </p:cNvPr>
          <p:cNvSpPr txBox="1"/>
          <p:nvPr/>
        </p:nvSpPr>
        <p:spPr>
          <a:xfrm>
            <a:off x="621578" y="7021281"/>
            <a:ext cx="6310118" cy="1384995"/>
          </a:xfrm>
          <a:prstGeom prst="rect">
            <a:avLst/>
          </a:prstGeom>
          <a:noFill/>
        </p:spPr>
        <p:txBody>
          <a:bodyPr wrap="square" lIns="91440" tIns="45720" rIns="91440" bIns="45720" anchor="t">
            <a:spAutoFit/>
          </a:bodyPr>
          <a:lstStyle/>
          <a:p>
            <a:pPr marL="285750" indent="-285750">
              <a:spcAft>
                <a:spcPts val="800"/>
              </a:spcAft>
              <a:buFont typeface="Wingdings" panose="05000000000000000000" pitchFamily="2" charset="2"/>
              <a:buChar char="ü"/>
            </a:pPr>
            <a:r>
              <a:rPr lang="es-ES" sz="1600" dirty="0">
                <a:solidFill>
                  <a:schemeClr val="bg1"/>
                </a:solidFill>
                <a:latin typeface="Arial Narrow"/>
                <a:cs typeface="Arial"/>
              </a:rPr>
              <a:t>Expertas de primer nivel</a:t>
            </a:r>
            <a:endParaRPr lang="en-US" dirty="0">
              <a:solidFill>
                <a:schemeClr val="bg1"/>
              </a:solidFill>
            </a:endParaRPr>
          </a:p>
          <a:p>
            <a:pPr marL="285750" indent="-285750">
              <a:spcAft>
                <a:spcPts val="800"/>
              </a:spcAft>
              <a:buFont typeface="Wingdings" panose="05000000000000000000" pitchFamily="2" charset="2"/>
              <a:buChar char="ü"/>
            </a:pPr>
            <a:r>
              <a:rPr lang="es-ES" sz="1600" dirty="0">
                <a:solidFill>
                  <a:schemeClr val="bg1"/>
                </a:solidFill>
                <a:latin typeface="Arial Narrow" panose="020B0606020202030204" pitchFamily="34" charset="0"/>
                <a:cs typeface="Arial" panose="020B0604020202020204" pitchFamily="34" charset="0"/>
              </a:rPr>
              <a:t>Enfoque interdisciplinar</a:t>
            </a:r>
          </a:p>
          <a:p>
            <a:pPr marL="285750" indent="-285750">
              <a:spcAft>
                <a:spcPts val="800"/>
              </a:spcAft>
              <a:buFont typeface="Wingdings" panose="05000000000000000000" pitchFamily="2" charset="2"/>
              <a:buChar char="ü"/>
            </a:pPr>
            <a:r>
              <a:rPr lang="es-ES" sz="1600" dirty="0">
                <a:solidFill>
                  <a:schemeClr val="bg1"/>
                </a:solidFill>
                <a:latin typeface="Arial Narrow" panose="020B0606020202030204" pitchFamily="34" charset="0"/>
                <a:cs typeface="Arial" panose="020B0604020202020204" pitchFamily="34" charset="0"/>
              </a:rPr>
              <a:t>Plataforma online</a:t>
            </a:r>
          </a:p>
          <a:p>
            <a:pPr marL="285750" indent="-285750">
              <a:spcAft>
                <a:spcPts val="800"/>
              </a:spcAft>
              <a:buFont typeface="Wingdings" panose="05000000000000000000" pitchFamily="2" charset="2"/>
              <a:buChar char="ü"/>
            </a:pPr>
            <a:r>
              <a:rPr lang="es-ES" sz="1600" dirty="0">
                <a:solidFill>
                  <a:schemeClr val="bg1"/>
                </a:solidFill>
                <a:latin typeface="Arial Narrow" panose="020B0606020202030204" pitchFamily="34" charset="0"/>
                <a:cs typeface="Arial" panose="020B0604020202020204" pitchFamily="34" charset="0"/>
              </a:rPr>
              <a:t>Formación certificada y gratuita</a:t>
            </a:r>
          </a:p>
        </p:txBody>
      </p:sp>
      <p:sp>
        <p:nvSpPr>
          <p:cNvPr id="13" name="CuadroTexto 12">
            <a:extLst>
              <a:ext uri="{FF2B5EF4-FFF2-40B4-BE49-F238E27FC236}">
                <a16:creationId xmlns:a16="http://schemas.microsoft.com/office/drawing/2014/main" id="{E2AB4B33-9492-C790-5A32-5AFC948E3299}"/>
              </a:ext>
            </a:extLst>
          </p:cNvPr>
          <p:cNvSpPr txBox="1"/>
          <p:nvPr/>
        </p:nvSpPr>
        <p:spPr>
          <a:xfrm>
            <a:off x="3590437" y="7206888"/>
            <a:ext cx="2630424" cy="1384995"/>
          </a:xfrm>
          <a:prstGeom prst="rect">
            <a:avLst/>
          </a:prstGeom>
          <a:noFill/>
        </p:spPr>
        <p:txBody>
          <a:bodyPr wrap="square">
            <a:spAutoFit/>
          </a:bodyPr>
          <a:lstStyle/>
          <a:p>
            <a:pPr>
              <a:lnSpc>
                <a:spcPct val="150000"/>
              </a:lnSpc>
            </a:pPr>
            <a:r>
              <a:rPr lang="es-ES" sz="1600">
                <a:solidFill>
                  <a:schemeClr val="bg1"/>
                </a:solidFill>
              </a:rPr>
              <a:t>Inscripciones a partir del:</a:t>
            </a:r>
          </a:p>
          <a:p>
            <a:pPr>
              <a:lnSpc>
                <a:spcPct val="150000"/>
              </a:lnSpc>
            </a:pPr>
            <a:r>
              <a:rPr lang="es-ES" sz="1600" b="1">
                <a:solidFill>
                  <a:schemeClr val="bg1"/>
                </a:solidFill>
              </a:rPr>
              <a:t>17 de abril de 2024</a:t>
            </a:r>
          </a:p>
          <a:p>
            <a:endParaRPr lang="es-ES"/>
          </a:p>
          <a:p>
            <a:endParaRPr lang="es-ES"/>
          </a:p>
        </p:txBody>
      </p:sp>
    </p:spTree>
    <p:extLst>
      <p:ext uri="{BB962C8B-B14F-4D97-AF65-F5344CB8AC3E}">
        <p14:creationId xmlns:p14="http://schemas.microsoft.com/office/powerpoint/2010/main" val="80618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5" name="TextBox 12">
            <a:extLst>
              <a:ext uri="{FF2B5EF4-FFF2-40B4-BE49-F238E27FC236}">
                <a16:creationId xmlns:a16="http://schemas.microsoft.com/office/drawing/2014/main" id="{B665C279-C112-8738-A5C2-D5DAD0C06C21}"/>
              </a:ext>
            </a:extLst>
          </p:cNvPr>
          <p:cNvSpPr txBox="1"/>
          <p:nvPr/>
        </p:nvSpPr>
        <p:spPr>
          <a:xfrm>
            <a:off x="304952" y="1486261"/>
            <a:ext cx="6253394" cy="5473293"/>
          </a:xfrm>
          <a:prstGeom prst="rect">
            <a:avLst/>
          </a:prstGeom>
          <a:noFill/>
        </p:spPr>
        <p:txBody>
          <a:bodyPr wrap="square" rtlCol="0">
            <a:spAutoFit/>
          </a:bodyPr>
          <a:lstStyle/>
          <a:p>
            <a:pPr algn="just" eaLnBrk="0" fontAlgn="base" hangingPunct="0">
              <a:lnSpc>
                <a:spcPct val="150000"/>
              </a:lnSpc>
              <a:spcBef>
                <a:spcPts val="480"/>
              </a:spcBef>
              <a:spcAft>
                <a:spcPts val="800"/>
              </a:spcAft>
            </a:pPr>
            <a:r>
              <a:rPr lang="es-ES" sz="1600" dirty="0">
                <a:solidFill>
                  <a:srgbClr val="165788"/>
                </a:solidFill>
                <a:latin typeface="Arial Narrow" panose="020B0606020202030204" pitchFamily="34" charset="0"/>
                <a:cs typeface="Arial" panose="020B0604020202020204" pitchFamily="34" charset="0"/>
              </a:rPr>
              <a:t>Carta de la presidenta de Unión Profesional:</a:t>
            </a:r>
            <a:endParaRPr lang="en-ID" sz="1600" dirty="0">
              <a:solidFill>
                <a:srgbClr val="165788"/>
              </a:solidFill>
              <a:latin typeface="Arial Narrow" panose="020B0606020202030204" pitchFamily="34" charset="0"/>
              <a:cs typeface="Arial" panose="020B0604020202020204" pitchFamily="34" charset="0"/>
            </a:endParaRPr>
          </a:p>
          <a:p>
            <a:pPr algn="just"/>
            <a:r>
              <a:rPr lang="es-ES" sz="1200" i="1" dirty="0">
                <a:solidFill>
                  <a:schemeClr val="bg2">
                    <a:lumMod val="50000"/>
                  </a:schemeClr>
                </a:solidFill>
                <a:latin typeface="Arial Narrow" panose="020B0606020202030204" pitchFamily="34" charset="0"/>
                <a:cs typeface="Arial" panose="020B0604020202020204" pitchFamily="34" charset="0"/>
              </a:rPr>
              <a:t>Dado el compromiso de las profesiones colegiadas en materia de prevención y sensibilización de las violencias contra las mujeres, en línea con las pautas marcadas por el Convenio del Consejo de Europa sobre Prevención y Lucha contra la Violencia contra las Mujeres y la Violencia Doméstica, más conocido como Convenio de Estambul, y con las indicaciones recogidas en el Catálogo de Medidas Urgentes del Plan de Mejora y Modernización contra la Violencia de Género, Unión Profesional firmó el pasado 2023 un convenio con la Delegación del Gobierno contra la Violencia de Género por el cual ha desarrollado una oferta formativa, de carácter gratuito, con el objetivo de dotar al amplio espectro de profesionales de las herramientas necesarias para contribuir a la erradicación de las citadas violencias.</a:t>
            </a:r>
          </a:p>
          <a:p>
            <a:pPr algn="just"/>
            <a:endParaRPr lang="es-ES" sz="1200" i="1" dirty="0">
              <a:solidFill>
                <a:schemeClr val="bg2">
                  <a:lumMod val="50000"/>
                </a:schemeClr>
              </a:solidFill>
              <a:latin typeface="Arial Narrow" panose="020B0606020202030204" pitchFamily="34" charset="0"/>
              <a:cs typeface="Arial" panose="020B0604020202020204" pitchFamily="34" charset="0"/>
            </a:endParaRPr>
          </a:p>
          <a:p>
            <a:pPr algn="just"/>
            <a:r>
              <a:rPr lang="es-ES" sz="1200" i="1" dirty="0">
                <a:solidFill>
                  <a:schemeClr val="bg2">
                    <a:lumMod val="50000"/>
                  </a:schemeClr>
                </a:solidFill>
                <a:latin typeface="Arial Narrow" panose="020B0606020202030204" pitchFamily="34" charset="0"/>
                <a:cs typeface="Arial" panose="020B0604020202020204" pitchFamily="34" charset="0"/>
              </a:rPr>
              <a:t>Se trata de un catálogo de formaciones online dirigido a los equipos profesionales especializados en la materia, que también cuenta con dos cursos generales enfocados en la sensibilización para la prevención y erradicación de la violencia contra las mujeres, así como en la prevención y actuación ante el acoso, la discriminación y la violencia contra las mujeres en el entorno laboral y profesional.</a:t>
            </a:r>
          </a:p>
          <a:p>
            <a:pPr algn="just"/>
            <a:endParaRPr lang="es-ES" sz="1200" i="1" dirty="0">
              <a:solidFill>
                <a:schemeClr val="bg2">
                  <a:lumMod val="50000"/>
                </a:schemeClr>
              </a:solidFill>
              <a:latin typeface="Arial Narrow" panose="020B0606020202030204" pitchFamily="34" charset="0"/>
              <a:cs typeface="Arial" panose="020B0604020202020204" pitchFamily="34" charset="0"/>
            </a:endParaRPr>
          </a:p>
          <a:p>
            <a:pPr algn="just"/>
            <a:r>
              <a:rPr lang="es-ES" sz="1200" i="1" dirty="0">
                <a:solidFill>
                  <a:schemeClr val="bg2">
                    <a:lumMod val="50000"/>
                  </a:schemeClr>
                </a:solidFill>
                <a:latin typeface="Arial Narrow" panose="020B0606020202030204" pitchFamily="34" charset="0"/>
                <a:cs typeface="Arial" panose="020B0604020202020204" pitchFamily="34" charset="0"/>
              </a:rPr>
              <a:t>El diseño de los diversos itinerarios buscan ofrecer al ecosistema profesional las opciones que más se adecúen a sus necesidades, con el ánimo de que sean adoptadas, también, tanto por las ejecutivas de los Consejos Generales y Colegios Profesionales como por sus equipos técnicos.</a:t>
            </a:r>
          </a:p>
          <a:p>
            <a:pPr algn="just"/>
            <a:endParaRPr lang="es-ES" sz="1200" i="1" dirty="0">
              <a:solidFill>
                <a:schemeClr val="bg2">
                  <a:lumMod val="50000"/>
                </a:schemeClr>
              </a:solidFill>
              <a:latin typeface="Arial Narrow" panose="020B0606020202030204" pitchFamily="34" charset="0"/>
              <a:cs typeface="Arial" panose="020B0604020202020204" pitchFamily="34" charset="0"/>
            </a:endParaRPr>
          </a:p>
          <a:p>
            <a:pPr algn="just"/>
            <a:r>
              <a:rPr lang="es-ES" sz="1200" i="1" dirty="0">
                <a:solidFill>
                  <a:schemeClr val="bg2">
                    <a:lumMod val="50000"/>
                  </a:schemeClr>
                </a:solidFill>
                <a:latin typeface="Arial Narrow" panose="020B0606020202030204" pitchFamily="34" charset="0"/>
                <a:cs typeface="Arial" panose="020B0604020202020204" pitchFamily="34" charset="0"/>
              </a:rPr>
              <a:t>Estoy convencida de que el conocimiento de estas herramientas por toda la estructura colegial y profesional es necesario dado el compromiso con los derechos humanos de nuestras organizaciones; compromiso con el derecho de todas las personas a poder vivir en un mundo libre de acoso y violencia.</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100" dirty="0">
                <a:latin typeface="Arial Narrow" panose="020B0606020202030204" pitchFamily="34" charset="0"/>
                <a:cs typeface="Arial" panose="020B0604020202020204" pitchFamily="34" charset="0"/>
              </a:rPr>
              <a:t>Unión Profesional es la asociación que aúna a las profesiones colegiadas en España. Creada en 1980 con la vocación de defender los intereses comunes de las profesiones y la consecución coordinada de las funciones del interés social, abarca los sectores jurídico, económico, sanitario, social, científico, docentes, arquitectura e ingenierías. Está integrada actualmente por 34 Consejos Generales y Superiores y Colegios Profesionales de ámbito nacional; juntos aglutinan más de 1.200 colegios y delegaciones territoriales, y 1.500.000 profesionales colegiados en territorio español.</a:t>
            </a:r>
          </a:p>
        </p:txBody>
      </p:sp>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CuadroTexto 5">
            <a:extLst>
              <a:ext uri="{FF2B5EF4-FFF2-40B4-BE49-F238E27FC236}">
                <a16:creationId xmlns:a16="http://schemas.microsoft.com/office/drawing/2014/main" id="{A8B3AAD7-5183-7384-4A43-7BC8D5EE5585}"/>
              </a:ext>
            </a:extLst>
          </p:cNvPr>
          <p:cNvSpPr txBox="1"/>
          <p:nvPr/>
        </p:nvSpPr>
        <p:spPr>
          <a:xfrm>
            <a:off x="282512" y="426128"/>
            <a:ext cx="6270536" cy="933589"/>
          </a:xfrm>
          <a:prstGeom prst="rect">
            <a:avLst/>
          </a:prstGeom>
          <a:noFill/>
        </p:spPr>
        <p:txBody>
          <a:bodyPr wrap="square">
            <a:spAutoFit/>
          </a:bodyPr>
          <a:lstStyle/>
          <a:p>
            <a:pPr>
              <a:spcAft>
                <a:spcPts val="800"/>
              </a:spcAft>
            </a:pPr>
            <a:r>
              <a:rPr lang="es-ES" sz="2400">
                <a:solidFill>
                  <a:srgbClr val="165788"/>
                </a:solidFill>
                <a:latin typeface="Arial Narrow" panose="020B0606020202030204" pitchFamily="34" charset="0"/>
                <a:cs typeface="Arial" panose="020B0604020202020204" pitchFamily="34" charset="0"/>
              </a:rPr>
              <a:t>Formación en </a:t>
            </a:r>
            <a:r>
              <a:rPr lang="es-ES" sz="2400" b="1">
                <a:solidFill>
                  <a:srgbClr val="165788"/>
                </a:solidFill>
                <a:latin typeface="Arial Narrow" panose="020B0606020202030204" pitchFamily="34" charset="0"/>
                <a:cs typeface="Arial" panose="020B0604020202020204" pitchFamily="34" charset="0"/>
              </a:rPr>
              <a:t>prevención</a:t>
            </a:r>
            <a:r>
              <a:rPr lang="es-ES" sz="2400">
                <a:solidFill>
                  <a:srgbClr val="165788"/>
                </a:solidFill>
                <a:latin typeface="Arial Narrow" panose="020B0606020202030204" pitchFamily="34" charset="0"/>
                <a:cs typeface="Arial" panose="020B0604020202020204" pitchFamily="34" charset="0"/>
              </a:rPr>
              <a:t> y </a:t>
            </a:r>
            <a:r>
              <a:rPr lang="es-ES" sz="2400" b="1">
                <a:solidFill>
                  <a:srgbClr val="165788"/>
                </a:solidFill>
                <a:latin typeface="Arial Narrow" panose="020B0606020202030204" pitchFamily="34" charset="0"/>
                <a:cs typeface="Arial" panose="020B0604020202020204" pitchFamily="34" charset="0"/>
              </a:rPr>
              <a:t>erradicación </a:t>
            </a:r>
            <a:r>
              <a:rPr lang="es-ES" sz="2400">
                <a:solidFill>
                  <a:srgbClr val="165788"/>
                </a:solidFill>
                <a:latin typeface="Arial Narrow" panose="020B0606020202030204" pitchFamily="34" charset="0"/>
                <a:cs typeface="Arial" panose="020B0604020202020204" pitchFamily="34" charset="0"/>
              </a:rPr>
              <a:t>de</a:t>
            </a:r>
          </a:p>
          <a:p>
            <a:pPr>
              <a:spcAft>
                <a:spcPts val="800"/>
              </a:spcAft>
            </a:pPr>
            <a:r>
              <a:rPr lang="es-ES" sz="2400">
                <a:solidFill>
                  <a:srgbClr val="165788"/>
                </a:solidFill>
                <a:latin typeface="Arial Narrow" panose="020B0606020202030204" pitchFamily="34" charset="0"/>
                <a:cs typeface="Arial" panose="020B0604020202020204" pitchFamily="34" charset="0"/>
              </a:rPr>
              <a:t>la</a:t>
            </a:r>
            <a:r>
              <a:rPr lang="es-ES" sz="2400" b="1">
                <a:solidFill>
                  <a:srgbClr val="165788"/>
                </a:solidFill>
                <a:latin typeface="Arial Narrow" panose="020B0606020202030204" pitchFamily="34" charset="0"/>
                <a:cs typeface="Arial" panose="020B0604020202020204" pitchFamily="34" charset="0"/>
              </a:rPr>
              <a:t> violencia </a:t>
            </a:r>
            <a:r>
              <a:rPr lang="es-ES" sz="2400">
                <a:solidFill>
                  <a:srgbClr val="165788"/>
                </a:solidFill>
                <a:latin typeface="Arial Narrow" panose="020B0606020202030204" pitchFamily="34" charset="0"/>
                <a:cs typeface="Arial" panose="020B0604020202020204" pitchFamily="34" charset="0"/>
              </a:rPr>
              <a:t>contra las </a:t>
            </a:r>
            <a:r>
              <a:rPr lang="es-ES" sz="2400" b="1">
                <a:solidFill>
                  <a:srgbClr val="165788"/>
                </a:solidFill>
                <a:latin typeface="Arial Narrow" panose="020B0606020202030204" pitchFamily="34" charset="0"/>
                <a:cs typeface="Arial" panose="020B0604020202020204" pitchFamily="34" charset="0"/>
              </a:rPr>
              <a:t>mujeres</a:t>
            </a:r>
            <a:endParaRPr lang="es-ES" sz="2400">
              <a:solidFill>
                <a:srgbClr val="165788"/>
              </a:solidFill>
              <a:latin typeface="Arial Narrow" panose="020B0606020202030204" pitchFamily="34" charset="0"/>
              <a:cs typeface="Arial" panose="020B0604020202020204" pitchFamily="34" charset="0"/>
            </a:endParaRPr>
          </a:p>
        </p:txBody>
      </p:sp>
      <p:sp>
        <p:nvSpPr>
          <p:cNvPr id="4" name="TextBox 12">
            <a:extLst>
              <a:ext uri="{FF2B5EF4-FFF2-40B4-BE49-F238E27FC236}">
                <a16:creationId xmlns:a16="http://schemas.microsoft.com/office/drawing/2014/main" id="{161EB376-420B-54BC-1734-E5AD3F12E676}"/>
              </a:ext>
            </a:extLst>
          </p:cNvPr>
          <p:cNvSpPr txBox="1"/>
          <p:nvPr/>
        </p:nvSpPr>
        <p:spPr>
          <a:xfrm>
            <a:off x="1987296" y="8222721"/>
            <a:ext cx="3437782" cy="374718"/>
          </a:xfrm>
          <a:prstGeom prst="rect">
            <a:avLst/>
          </a:prstGeom>
          <a:noFill/>
        </p:spPr>
        <p:txBody>
          <a:bodyPr wrap="square" rtlCol="0">
            <a:spAutoFit/>
          </a:bodyPr>
          <a:lstStyle/>
          <a:p>
            <a:pPr eaLnBrk="0" fontAlgn="base" hangingPunct="0">
              <a:lnSpc>
                <a:spcPct val="150000"/>
              </a:lnSpc>
              <a:spcBef>
                <a:spcPts val="480"/>
              </a:spcBef>
              <a:spcAft>
                <a:spcPts val="800"/>
              </a:spcAft>
            </a:pPr>
            <a:r>
              <a:rPr lang="es-ES" sz="1400" dirty="0">
                <a:solidFill>
                  <a:schemeClr val="bg2">
                    <a:lumMod val="50000"/>
                  </a:schemeClr>
                </a:solidFill>
                <a:latin typeface="Arial Narrow" panose="020B0606020202030204" pitchFamily="34" charset="0"/>
                <a:cs typeface="Arial" panose="020B0604020202020204" pitchFamily="34" charset="0"/>
              </a:rPr>
              <a:t>Victoria Ortega</a:t>
            </a:r>
            <a:endParaRPr lang="es-ES" sz="1100" dirty="0">
              <a:solidFill>
                <a:schemeClr val="bg2">
                  <a:lumMod val="50000"/>
                </a:schemeClr>
              </a:solidFill>
              <a:latin typeface="Arial Narrow" panose="020B0606020202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7257C3C-A644-3A31-74EC-04834747F4C3}"/>
              </a:ext>
            </a:extLst>
          </p:cNvPr>
          <p:cNvPicPr>
            <a:picLocks noChangeAspect="1"/>
          </p:cNvPicPr>
          <p:nvPr/>
        </p:nvPicPr>
        <p:blipFill>
          <a:blip r:embed="rId2"/>
          <a:stretch>
            <a:fillRect/>
          </a:stretch>
        </p:blipFill>
        <p:spPr>
          <a:xfrm>
            <a:off x="392049" y="7229836"/>
            <a:ext cx="1473327" cy="1538808"/>
          </a:xfrm>
          <a:prstGeom prst="rect">
            <a:avLst/>
          </a:prstGeom>
        </p:spPr>
      </p:pic>
      <p:sp>
        <p:nvSpPr>
          <p:cNvPr id="7" name="TextBox 12">
            <a:extLst>
              <a:ext uri="{FF2B5EF4-FFF2-40B4-BE49-F238E27FC236}">
                <a16:creationId xmlns:a16="http://schemas.microsoft.com/office/drawing/2014/main" id="{0C544CBA-CCC9-0D41-9EC7-4E9ABF332EB9}"/>
              </a:ext>
            </a:extLst>
          </p:cNvPr>
          <p:cNvSpPr txBox="1"/>
          <p:nvPr/>
        </p:nvSpPr>
        <p:spPr>
          <a:xfrm>
            <a:off x="1987296" y="8471755"/>
            <a:ext cx="3437782" cy="334387"/>
          </a:xfrm>
          <a:prstGeom prst="rect">
            <a:avLst/>
          </a:prstGeom>
          <a:noFill/>
        </p:spPr>
        <p:txBody>
          <a:bodyPr wrap="square" rtlCol="0">
            <a:spAutoFit/>
          </a:bodyPr>
          <a:lstStyle/>
          <a:p>
            <a:pPr eaLnBrk="0" fontAlgn="base" hangingPunct="0">
              <a:lnSpc>
                <a:spcPct val="150000"/>
              </a:lnSpc>
              <a:spcBef>
                <a:spcPts val="480"/>
              </a:spcBef>
              <a:spcAft>
                <a:spcPts val="800"/>
              </a:spcAft>
            </a:pPr>
            <a:r>
              <a:rPr lang="es-ES" sz="1200" dirty="0">
                <a:solidFill>
                  <a:schemeClr val="bg2">
                    <a:lumMod val="50000"/>
                  </a:schemeClr>
                </a:solidFill>
                <a:latin typeface="Arial Narrow" panose="020B0606020202030204" pitchFamily="34" charset="0"/>
                <a:cs typeface="Arial" panose="020B0604020202020204" pitchFamily="34" charset="0"/>
              </a:rPr>
              <a:t>Presidenta de Unión Profesional</a:t>
            </a:r>
          </a:p>
        </p:txBody>
      </p:sp>
    </p:spTree>
    <p:extLst>
      <p:ext uri="{BB962C8B-B14F-4D97-AF65-F5344CB8AC3E}">
        <p14:creationId xmlns:p14="http://schemas.microsoft.com/office/powerpoint/2010/main" val="384508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CuadroTexto 1">
            <a:extLst>
              <a:ext uri="{FF2B5EF4-FFF2-40B4-BE49-F238E27FC236}">
                <a16:creationId xmlns:a16="http://schemas.microsoft.com/office/drawing/2014/main" id="{E59DBC95-F8BF-7F51-0B56-911BCBE50E1E}"/>
              </a:ext>
            </a:extLst>
          </p:cNvPr>
          <p:cNvSpPr txBox="1"/>
          <p:nvPr/>
        </p:nvSpPr>
        <p:spPr>
          <a:xfrm>
            <a:off x="282512" y="426128"/>
            <a:ext cx="6270536" cy="9346148"/>
          </a:xfrm>
          <a:prstGeom prst="rect">
            <a:avLst/>
          </a:prstGeom>
          <a:noFill/>
        </p:spPr>
        <p:txBody>
          <a:bodyPr wrap="square">
            <a:spAutoFit/>
          </a:bodyPr>
          <a:lstStyle/>
          <a:p>
            <a:pPr>
              <a:spcAft>
                <a:spcPts val="800"/>
              </a:spcAft>
            </a:pPr>
            <a:r>
              <a:rPr lang="es-ES" sz="1600" dirty="0">
                <a:solidFill>
                  <a:srgbClr val="165788"/>
                </a:solidFill>
                <a:latin typeface="Arial Narrow" panose="020B0606020202030204" pitchFamily="34" charset="0"/>
                <a:cs typeface="Arial" panose="020B0604020202020204" pitchFamily="34" charset="0"/>
              </a:rPr>
              <a:t>Características principales de las formaciones:</a:t>
            </a: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Todas las formaciones son gratuitas y están dirigidas a profesionales en activo, dado el compromiso de Unión Profesional con la formación continua en prevención y erradicación de la violencia contra las mujeres.</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l">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Se ofrecen cinco formaciones: dos de carácter general (sensibilización y prevención del acoso) y tres de carácter específico (sanitario, jurídico y social).</a:t>
            </a:r>
          </a:p>
          <a:p>
            <a:pPr marL="171450" indent="-171450" algn="l">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l">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La duración de cada curso es de 20 horas en modalidad online asincrónica repartida en seis módulos.</a:t>
            </a:r>
          </a:p>
          <a:p>
            <a:pPr marL="171450" indent="-171450" algn="l">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l">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La metodología comprende sesiones en video, entrevistas en podcast y contenidos ofrecidos en libros digitales.</a:t>
            </a:r>
          </a:p>
          <a:p>
            <a:pPr marL="171450" indent="-171450" algn="l">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l">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Se recibirá certificado del curso realizado.</a:t>
            </a:r>
          </a:p>
          <a:p>
            <a:pPr marL="171450" indent="-171450" algn="l">
              <a:buFontTx/>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b="1" dirty="0">
                <a:solidFill>
                  <a:schemeClr val="bg2">
                    <a:lumMod val="50000"/>
                  </a:schemeClr>
                </a:solidFill>
                <a:latin typeface="Arial Narrow" panose="020B0606020202030204" pitchFamily="34" charset="0"/>
                <a:cs typeface="Arial" panose="020B0604020202020204" pitchFamily="34" charset="0"/>
              </a:rPr>
              <a:t>ITINERARIOS RECOMENDADOS:</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u="sng" dirty="0">
                <a:solidFill>
                  <a:schemeClr val="bg2">
                    <a:lumMod val="50000"/>
                  </a:schemeClr>
                </a:solidFill>
                <a:latin typeface="Arial Narrow" panose="020B0606020202030204" pitchFamily="34" charset="0"/>
                <a:cs typeface="Arial" panose="020B0604020202020204" pitchFamily="34" charset="0"/>
              </a:rPr>
              <a:t>ITINERARIO 1:</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Si eres profesional de alguno de los ámbitos especializados (sanitario, jurídico y social) y requieres de formación sobre la materia.</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CURSO 1: SENSIBILIZACIÓN (20h.)</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CURSO 2: ACOSO (20h.)</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CURSO 3: ELIGE TU ESPECIALIDAD (20h.)</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u="sng" dirty="0">
                <a:solidFill>
                  <a:schemeClr val="bg2">
                    <a:lumMod val="50000"/>
                  </a:schemeClr>
                </a:solidFill>
                <a:latin typeface="Arial Narrow" panose="020B0606020202030204" pitchFamily="34" charset="0"/>
                <a:cs typeface="Arial" panose="020B0604020202020204" pitchFamily="34" charset="0"/>
              </a:rPr>
              <a:t>ITINERARIO 2:</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Si eres profesional y requieres de formación sobre la materia, sin profundizar en una especialidad concreta (sanitario, jurídico y social).</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CURSO 1: SENSIBILIZACIÓN (20h.)</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CURSO 2: ACOSO (20h.)</a:t>
            </a:r>
          </a:p>
          <a:p>
            <a:pPr algn="l"/>
            <a:endParaRPr lang="es-ES" sz="1200" u="sng" dirty="0">
              <a:solidFill>
                <a:schemeClr val="bg2">
                  <a:lumMod val="50000"/>
                </a:schemeClr>
              </a:solidFill>
              <a:latin typeface="Arial Narrow" panose="020B0606020202030204" pitchFamily="34" charset="0"/>
              <a:cs typeface="Arial" panose="020B0604020202020204" pitchFamily="34" charset="0"/>
            </a:endParaRPr>
          </a:p>
          <a:p>
            <a:pPr algn="l"/>
            <a:r>
              <a:rPr lang="es-ES" sz="1200" u="sng" dirty="0">
                <a:solidFill>
                  <a:schemeClr val="bg2">
                    <a:lumMod val="50000"/>
                  </a:schemeClr>
                </a:solidFill>
                <a:latin typeface="Arial Narrow" panose="020B0606020202030204" pitchFamily="34" charset="0"/>
                <a:cs typeface="Arial" panose="020B0604020202020204" pitchFamily="34" charset="0"/>
              </a:rPr>
              <a:t>ITINERARIO 3:</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Si eres profesional de alguno de los ámbitos especializados (sanitario, jurídico, social) y te gustaría profundizar en la materia o requieres de una actualización.</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r>
              <a:rPr lang="es-ES" sz="1200" dirty="0">
                <a:solidFill>
                  <a:schemeClr val="bg2">
                    <a:lumMod val="50000"/>
                  </a:schemeClr>
                </a:solidFill>
                <a:latin typeface="Arial Narrow" panose="020B0606020202030204" pitchFamily="34" charset="0"/>
                <a:cs typeface="Arial" panose="020B0604020202020204" pitchFamily="34" charset="0"/>
              </a:rPr>
              <a:t>CURSO 3: ELIGE ESPECIALIDAD (20h.)</a:t>
            </a: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endParaRPr lang="es-ES" sz="1200" dirty="0">
              <a:solidFill>
                <a:schemeClr val="bg2">
                  <a:lumMod val="50000"/>
                </a:schemeClr>
              </a:solidFill>
              <a:latin typeface="Arial Narrow" panose="020B0606020202030204" pitchFamily="34" charset="0"/>
              <a:cs typeface="Arial" panose="020B0604020202020204" pitchFamily="34" charset="0"/>
            </a:endParaRPr>
          </a:p>
          <a:p>
            <a:pPr algn="l"/>
            <a:endParaRPr lang="es-ES" sz="1200" dirty="0">
              <a:solidFill>
                <a:schemeClr val="bg2">
                  <a:lumMod val="50000"/>
                </a:schemeClr>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40202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0C26FF8-12E0-AEEC-7BAD-4B8485AE47E1}"/>
              </a:ext>
            </a:extLst>
          </p:cNvPr>
          <p:cNvSpPr/>
          <p:nvPr/>
        </p:nvSpPr>
        <p:spPr>
          <a:xfrm>
            <a:off x="0" y="0"/>
            <a:ext cx="6858000" cy="9906000"/>
          </a:xfrm>
          <a:prstGeom prst="rect">
            <a:avLst/>
          </a:prstGeom>
          <a:solidFill>
            <a:srgbClr val="165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09354F00-BADF-55DF-7E63-A6C097F17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33" y="306597"/>
            <a:ext cx="6852933" cy="6034387"/>
          </a:xfrm>
          <a:prstGeom prst="rect">
            <a:avLst/>
          </a:prstGeom>
        </p:spPr>
      </p:pic>
      <p:pic>
        <p:nvPicPr>
          <p:cNvPr id="8" name="Imagen 7" descr="Una caricatura de una persona&#10;&#10;Descripción generada automáticamente con confianza media">
            <a:extLst>
              <a:ext uri="{FF2B5EF4-FFF2-40B4-BE49-F238E27FC236}">
                <a16:creationId xmlns:a16="http://schemas.microsoft.com/office/drawing/2014/main" id="{0BF41628-F79B-F4D0-5251-86919614FE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132"/>
          <a:stretch/>
        </p:blipFill>
        <p:spPr>
          <a:xfrm>
            <a:off x="2336947" y="6647582"/>
            <a:ext cx="3198222" cy="3251716"/>
          </a:xfrm>
          <a:prstGeom prst="rect">
            <a:avLst/>
          </a:prstGeom>
        </p:spPr>
      </p:pic>
    </p:spTree>
    <p:extLst>
      <p:ext uri="{BB962C8B-B14F-4D97-AF65-F5344CB8AC3E}">
        <p14:creationId xmlns:p14="http://schemas.microsoft.com/office/powerpoint/2010/main" val="342337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uadroTexto 3">
            <a:extLst>
              <a:ext uri="{FF2B5EF4-FFF2-40B4-BE49-F238E27FC236}">
                <a16:creationId xmlns:a16="http://schemas.microsoft.com/office/drawing/2014/main" id="{AD999EDB-93E5-94E2-F511-D0DDC99D23E9}"/>
              </a:ext>
            </a:extLst>
          </p:cNvPr>
          <p:cNvSpPr txBox="1"/>
          <p:nvPr/>
        </p:nvSpPr>
        <p:spPr>
          <a:xfrm>
            <a:off x="282512" y="426128"/>
            <a:ext cx="6270536" cy="8689558"/>
          </a:xfrm>
          <a:prstGeom prst="rect">
            <a:avLst/>
          </a:prstGeom>
          <a:noFill/>
        </p:spPr>
        <p:txBody>
          <a:bodyPr wrap="square">
            <a:spAutoFit/>
          </a:bodyPr>
          <a:lstStyle/>
          <a:p>
            <a:pPr>
              <a:spcAft>
                <a:spcPts val="800"/>
              </a:spcAft>
            </a:pPr>
            <a:r>
              <a:rPr lang="es-ES" sz="2400" b="1" dirty="0">
                <a:solidFill>
                  <a:srgbClr val="165788"/>
                </a:solidFill>
                <a:latin typeface="Arial Narrow" panose="020B0606020202030204" pitchFamily="34" charset="0"/>
                <a:cs typeface="Arial" panose="020B0604020202020204" pitchFamily="34" charset="0"/>
              </a:rPr>
              <a:t>Formaciones generales:</a:t>
            </a: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OBJETIVO: </a:t>
            </a:r>
            <a:r>
              <a:rPr lang="es-ES" sz="1200" dirty="0">
                <a:solidFill>
                  <a:schemeClr val="bg2">
                    <a:lumMod val="50000"/>
                  </a:schemeClr>
                </a:solidFill>
                <a:latin typeface="Arial Narrow" panose="020B0606020202030204" pitchFamily="34" charset="0"/>
                <a:cs typeface="Arial" panose="020B0604020202020204" pitchFamily="34" charset="0"/>
              </a:rPr>
              <a:t>Dotar al amplio espectro de profesionales de las herramientas necesarias en sensibilización para la prevención y erradicación de los distintos tipos de violencias machistas, con especial foco en la prevención y erradicación de la violencia de género y las violencias sexuales. Para ello, se ofrece al alumnado materiales en video, podcast y libros digitales a partir de los cuales formarse en el análisis de las situaciones de violencias machistas, diagnóstico y dimensionamiento del problema; conocimiento de los marcos jurídicos nacionales e internacionales existentes, así como las medidas de prevención y detección, abordaje y reparación, junto a ejemplos de buenas prácticas desde un tratamiento multidisciplinar y perspectiva holística.</a:t>
            </a:r>
          </a:p>
          <a:p>
            <a:pPr algn="just"/>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DIRIGIDO A</a:t>
            </a:r>
            <a:r>
              <a:rPr lang="es-ES" sz="1200" dirty="0">
                <a:solidFill>
                  <a:schemeClr val="bg2">
                    <a:lumMod val="50000"/>
                  </a:schemeClr>
                </a:solidFill>
                <a:latin typeface="Arial Narrow" panose="020B0606020202030204" pitchFamily="34" charset="0"/>
                <a:cs typeface="Arial" panose="020B0604020202020204" pitchFamily="34" charset="0"/>
              </a:rPr>
              <a:t>: Profesionales de todas las ramas del conocimiento.</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MODALIDAD Y DURACIÓN</a:t>
            </a:r>
            <a:r>
              <a:rPr lang="es-ES" sz="1200" dirty="0">
                <a:solidFill>
                  <a:schemeClr val="bg2">
                    <a:lumMod val="50000"/>
                  </a:schemeClr>
                </a:solidFill>
                <a:latin typeface="Arial Narrow" panose="020B0606020202030204" pitchFamily="34" charset="0"/>
                <a:cs typeface="Arial" panose="020B0604020202020204" pitchFamily="34" charset="0"/>
              </a:rPr>
              <a:t>: 20 horas de formación online, a realizar en un máximo de cinco semanas.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ESTRUCTURA</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1. Conceptos básicos.</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2. Desigualdad y estereotipos de género.</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3. Marco jurídico y políticas para la prevención de las violencias machistas.</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4. Ley Orgánica 10/2022 de garantía integral de la libertad sexual.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5. Estrategia Estatal para combatir las violencias machistas 2022-2025.</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6. Buenas prácticas.</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FECHAS DE REALIZACIÓN</a:t>
            </a:r>
            <a:r>
              <a:rPr lang="es-ES" sz="1200" dirty="0">
                <a:solidFill>
                  <a:schemeClr val="bg2">
                    <a:lumMod val="50000"/>
                  </a:schemeClr>
                </a:solidFill>
                <a:latin typeface="Arial Narrow" panose="020B0606020202030204" pitchFamily="34" charset="0"/>
                <a:cs typeface="Arial" panose="020B0604020202020204" pitchFamily="34" charset="0"/>
              </a:rPr>
              <a:t>: Formación disponible del 1 de mayo al 30 de junio del 2024.</a:t>
            </a:r>
          </a:p>
          <a:p>
            <a:pPr algn="just"/>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INSCRIPCIÓN</a:t>
            </a:r>
            <a:r>
              <a:rPr lang="es-ES" sz="1200" dirty="0">
                <a:solidFill>
                  <a:schemeClr val="bg2">
                    <a:lumMod val="50000"/>
                  </a:schemeClr>
                </a:solidFill>
                <a:latin typeface="Arial Narrow" panose="020B0606020202030204" pitchFamily="34" charset="0"/>
                <a:cs typeface="Arial" panose="020B0604020202020204" pitchFamily="34" charset="0"/>
              </a:rPr>
              <a:t>: A partir del 17 de abril de 2024, </a:t>
            </a:r>
            <a:r>
              <a:rPr lang="es-ES" sz="1200" dirty="0">
                <a:solidFill>
                  <a:schemeClr val="bg2">
                    <a:lumMod val="50000"/>
                  </a:schemeClr>
                </a:solidFill>
                <a:latin typeface="Arial Narrow" panose="020B0606020202030204" pitchFamily="34" charset="0"/>
                <a:cs typeface="Arial" panose="020B0604020202020204" pitchFamily="34" charset="0"/>
                <a:hlinkClick r:id="rId2"/>
              </a:rPr>
              <a:t>en el siguiente enlace</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PROFESORADO:</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María </a:t>
            </a:r>
            <a:r>
              <a:rPr lang="es-ES" sz="1200" dirty="0" err="1">
                <a:solidFill>
                  <a:schemeClr val="bg2">
                    <a:lumMod val="50000"/>
                  </a:schemeClr>
                </a:solidFill>
                <a:latin typeface="Arial Narrow" panose="020B0606020202030204" pitchFamily="34" charset="0"/>
                <a:cs typeface="Arial" panose="020B0604020202020204" pitchFamily="34" charset="0"/>
              </a:rPr>
              <a:t>Naredo</a:t>
            </a:r>
            <a:r>
              <a:rPr lang="es-ES" sz="1200" dirty="0">
                <a:solidFill>
                  <a:schemeClr val="bg2">
                    <a:lumMod val="50000"/>
                  </a:schemeClr>
                </a:solidFill>
                <a:latin typeface="Arial Narrow" panose="020B0606020202030204" pitchFamily="34" charset="0"/>
                <a:cs typeface="Arial" panose="020B0604020202020204" pitchFamily="34" charset="0"/>
              </a:rPr>
              <a:t> Molero: Licenciada en Derecho (UAM). Diploma de Estudios Avanzados en Derecho Penal (UB). Jurista e investigadora especializada en derechos humanos y género.</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Bárbara Tardón Recio: Doctora en Estudios Interdisciplinares de Género (UAM). Máster Oficial en Derecho Internacional de los Derechos Humanos (UAH). Experta en violencia de género y derechos humanos.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dirty="0">
                <a:solidFill>
                  <a:schemeClr val="bg2">
                    <a:lumMod val="50000"/>
                  </a:schemeClr>
                </a:solidFill>
                <a:latin typeface="Arial Narrow" panose="020B0606020202030204" pitchFamily="34" charset="0"/>
                <a:cs typeface="Arial" panose="020B0604020202020204" pitchFamily="34" charset="0"/>
              </a:rPr>
              <a:t>Para más información: </a:t>
            </a:r>
            <a:r>
              <a:rPr lang="es-ES" sz="1100" u="sng" kern="100" dirty="0">
                <a:solidFill>
                  <a:srgbClr val="0563C1"/>
                </a:solidFill>
                <a:effectLst/>
                <a:ea typeface="Calibri" panose="020F0502020204030204" pitchFamily="34" charset="0"/>
                <a:cs typeface="Arial" panose="020B0604020202020204" pitchFamily="34" charset="0"/>
                <a:hlinkClick r:id="rId3"/>
              </a:rPr>
              <a:t>info@prevencionvg.com</a:t>
            </a:r>
            <a:endParaRPr lang="en-GB" sz="1100" kern="100" dirty="0">
              <a:effectLst/>
              <a:ea typeface="Calibri" panose="020F0502020204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p:txBody>
      </p:sp>
      <p:sp>
        <p:nvSpPr>
          <p:cNvPr id="2" name="Freeform 67">
            <a:extLst>
              <a:ext uri="{FF2B5EF4-FFF2-40B4-BE49-F238E27FC236}">
                <a16:creationId xmlns:a16="http://schemas.microsoft.com/office/drawing/2014/main" id="{AC49759A-EA3B-AA3C-1836-EA48DB670305}"/>
              </a:ext>
            </a:extLst>
          </p:cNvPr>
          <p:cNvSpPr>
            <a:spLocks noEditPoints="1"/>
          </p:cNvSpPr>
          <p:nvPr/>
        </p:nvSpPr>
        <p:spPr bwMode="auto">
          <a:xfrm>
            <a:off x="304952" y="1083631"/>
            <a:ext cx="552450" cy="552450"/>
          </a:xfrm>
          <a:custGeom>
            <a:avLst/>
            <a:gdLst>
              <a:gd name="T0" fmla="*/ 133 w 147"/>
              <a:gd name="T1" fmla="*/ 43 h 147"/>
              <a:gd name="T2" fmla="*/ 133 w 147"/>
              <a:gd name="T3" fmla="*/ 10 h 147"/>
              <a:gd name="T4" fmla="*/ 123 w 147"/>
              <a:gd name="T5" fmla="*/ 0 h 147"/>
              <a:gd name="T6" fmla="*/ 113 w 147"/>
              <a:gd name="T7" fmla="*/ 10 h 147"/>
              <a:gd name="T8" fmla="*/ 113 w 147"/>
              <a:gd name="T9" fmla="*/ 12 h 147"/>
              <a:gd name="T10" fmla="*/ 16 w 147"/>
              <a:gd name="T11" fmla="*/ 41 h 147"/>
              <a:gd name="T12" fmla="*/ 13 w 147"/>
              <a:gd name="T13" fmla="*/ 40 h 147"/>
              <a:gd name="T14" fmla="*/ 6 w 147"/>
              <a:gd name="T15" fmla="*/ 40 h 147"/>
              <a:gd name="T16" fmla="*/ 0 w 147"/>
              <a:gd name="T17" fmla="*/ 47 h 147"/>
              <a:gd name="T18" fmla="*/ 0 w 147"/>
              <a:gd name="T19" fmla="*/ 80 h 147"/>
              <a:gd name="T20" fmla="*/ 6 w 147"/>
              <a:gd name="T21" fmla="*/ 87 h 147"/>
              <a:gd name="T22" fmla="*/ 13 w 147"/>
              <a:gd name="T23" fmla="*/ 87 h 147"/>
              <a:gd name="T24" fmla="*/ 16 w 147"/>
              <a:gd name="T25" fmla="*/ 86 h 147"/>
              <a:gd name="T26" fmla="*/ 20 w 147"/>
              <a:gd name="T27" fmla="*/ 87 h 147"/>
              <a:gd name="T28" fmla="*/ 33 w 147"/>
              <a:gd name="T29" fmla="*/ 144 h 147"/>
              <a:gd name="T30" fmla="*/ 33 w 147"/>
              <a:gd name="T31" fmla="*/ 144 h 147"/>
              <a:gd name="T32" fmla="*/ 36 w 147"/>
              <a:gd name="T33" fmla="*/ 147 h 147"/>
              <a:gd name="T34" fmla="*/ 63 w 147"/>
              <a:gd name="T35" fmla="*/ 147 h 147"/>
              <a:gd name="T36" fmla="*/ 66 w 147"/>
              <a:gd name="T37" fmla="*/ 143 h 147"/>
              <a:gd name="T38" fmla="*/ 66 w 147"/>
              <a:gd name="T39" fmla="*/ 143 h 147"/>
              <a:gd name="T40" fmla="*/ 66 w 147"/>
              <a:gd name="T41" fmla="*/ 143 h 147"/>
              <a:gd name="T42" fmla="*/ 56 w 147"/>
              <a:gd name="T43" fmla="*/ 97 h 147"/>
              <a:gd name="T44" fmla="*/ 113 w 147"/>
              <a:gd name="T45" fmla="*/ 114 h 147"/>
              <a:gd name="T46" fmla="*/ 113 w 147"/>
              <a:gd name="T47" fmla="*/ 117 h 147"/>
              <a:gd name="T48" fmla="*/ 123 w 147"/>
              <a:gd name="T49" fmla="*/ 127 h 147"/>
              <a:gd name="T50" fmla="*/ 133 w 147"/>
              <a:gd name="T51" fmla="*/ 117 h 147"/>
              <a:gd name="T52" fmla="*/ 133 w 147"/>
              <a:gd name="T53" fmla="*/ 83 h 147"/>
              <a:gd name="T54" fmla="*/ 147 w 147"/>
              <a:gd name="T55" fmla="*/ 70 h 147"/>
              <a:gd name="T56" fmla="*/ 147 w 147"/>
              <a:gd name="T57" fmla="*/ 57 h 147"/>
              <a:gd name="T58" fmla="*/ 133 w 147"/>
              <a:gd name="T59" fmla="*/ 43 h 147"/>
              <a:gd name="T60" fmla="*/ 13 w 147"/>
              <a:gd name="T61" fmla="*/ 80 h 147"/>
              <a:gd name="T62" fmla="*/ 6 w 147"/>
              <a:gd name="T63" fmla="*/ 80 h 147"/>
              <a:gd name="T64" fmla="*/ 6 w 147"/>
              <a:gd name="T65" fmla="*/ 47 h 147"/>
              <a:gd name="T66" fmla="*/ 13 w 147"/>
              <a:gd name="T67" fmla="*/ 47 h 147"/>
              <a:gd name="T68" fmla="*/ 13 w 147"/>
              <a:gd name="T69" fmla="*/ 80 h 147"/>
              <a:gd name="T70" fmla="*/ 59 w 147"/>
              <a:gd name="T71" fmla="*/ 140 h 147"/>
              <a:gd name="T72" fmla="*/ 39 w 147"/>
              <a:gd name="T73" fmla="*/ 140 h 147"/>
              <a:gd name="T74" fmla="*/ 37 w 147"/>
              <a:gd name="T75" fmla="*/ 133 h 147"/>
              <a:gd name="T76" fmla="*/ 57 w 147"/>
              <a:gd name="T77" fmla="*/ 133 h 147"/>
              <a:gd name="T78" fmla="*/ 59 w 147"/>
              <a:gd name="T79" fmla="*/ 140 h 147"/>
              <a:gd name="T80" fmla="*/ 56 w 147"/>
              <a:gd name="T81" fmla="*/ 127 h 147"/>
              <a:gd name="T82" fmla="*/ 36 w 147"/>
              <a:gd name="T83" fmla="*/ 127 h 147"/>
              <a:gd name="T84" fmla="*/ 28 w 147"/>
              <a:gd name="T85" fmla="*/ 89 h 147"/>
              <a:gd name="T86" fmla="*/ 48 w 147"/>
              <a:gd name="T87" fmla="*/ 95 h 147"/>
              <a:gd name="T88" fmla="*/ 56 w 147"/>
              <a:gd name="T89" fmla="*/ 127 h 147"/>
              <a:gd name="T90" fmla="*/ 113 w 147"/>
              <a:gd name="T91" fmla="*/ 107 h 147"/>
              <a:gd name="T92" fmla="*/ 20 w 147"/>
              <a:gd name="T93" fmla="*/ 80 h 147"/>
              <a:gd name="T94" fmla="*/ 20 w 147"/>
              <a:gd name="T95" fmla="*/ 47 h 147"/>
              <a:gd name="T96" fmla="*/ 113 w 147"/>
              <a:gd name="T97" fmla="*/ 19 h 147"/>
              <a:gd name="T98" fmla="*/ 113 w 147"/>
              <a:gd name="T99" fmla="*/ 107 h 147"/>
              <a:gd name="T100" fmla="*/ 126 w 147"/>
              <a:gd name="T101" fmla="*/ 117 h 147"/>
              <a:gd name="T102" fmla="*/ 123 w 147"/>
              <a:gd name="T103" fmla="*/ 120 h 147"/>
              <a:gd name="T104" fmla="*/ 120 w 147"/>
              <a:gd name="T105" fmla="*/ 117 h 147"/>
              <a:gd name="T106" fmla="*/ 120 w 147"/>
              <a:gd name="T107" fmla="*/ 10 h 147"/>
              <a:gd name="T108" fmla="*/ 123 w 147"/>
              <a:gd name="T109" fmla="*/ 6 h 147"/>
              <a:gd name="T110" fmla="*/ 126 w 147"/>
              <a:gd name="T111" fmla="*/ 10 h 147"/>
              <a:gd name="T112" fmla="*/ 126 w 147"/>
              <a:gd name="T113" fmla="*/ 117 h 147"/>
              <a:gd name="T114" fmla="*/ 140 w 147"/>
              <a:gd name="T115" fmla="*/ 70 h 147"/>
              <a:gd name="T116" fmla="*/ 133 w 147"/>
              <a:gd name="T117" fmla="*/ 77 h 147"/>
              <a:gd name="T118" fmla="*/ 133 w 147"/>
              <a:gd name="T119" fmla="*/ 50 h 147"/>
              <a:gd name="T120" fmla="*/ 140 w 147"/>
              <a:gd name="T121" fmla="*/ 57 h 147"/>
              <a:gd name="T122" fmla="*/ 140 w 147"/>
              <a:gd name="T123" fmla="*/ 7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47">
                <a:moveTo>
                  <a:pt x="133" y="43"/>
                </a:moveTo>
                <a:cubicBezTo>
                  <a:pt x="133" y="10"/>
                  <a:pt x="133" y="10"/>
                  <a:pt x="133" y="10"/>
                </a:cubicBezTo>
                <a:cubicBezTo>
                  <a:pt x="133" y="4"/>
                  <a:pt x="129" y="0"/>
                  <a:pt x="123" y="0"/>
                </a:cubicBezTo>
                <a:cubicBezTo>
                  <a:pt x="118" y="0"/>
                  <a:pt x="113" y="4"/>
                  <a:pt x="113" y="10"/>
                </a:cubicBezTo>
                <a:cubicBezTo>
                  <a:pt x="113" y="12"/>
                  <a:pt x="113" y="12"/>
                  <a:pt x="113" y="12"/>
                </a:cubicBezTo>
                <a:cubicBezTo>
                  <a:pt x="16" y="41"/>
                  <a:pt x="16" y="41"/>
                  <a:pt x="16" y="41"/>
                </a:cubicBezTo>
                <a:cubicBezTo>
                  <a:pt x="15" y="40"/>
                  <a:pt x="14" y="40"/>
                  <a:pt x="13" y="40"/>
                </a:cubicBezTo>
                <a:cubicBezTo>
                  <a:pt x="6" y="40"/>
                  <a:pt x="6" y="40"/>
                  <a:pt x="6" y="40"/>
                </a:cubicBezTo>
                <a:cubicBezTo>
                  <a:pt x="3" y="40"/>
                  <a:pt x="0" y="43"/>
                  <a:pt x="0" y="47"/>
                </a:cubicBezTo>
                <a:cubicBezTo>
                  <a:pt x="0" y="80"/>
                  <a:pt x="0" y="80"/>
                  <a:pt x="0" y="80"/>
                </a:cubicBezTo>
                <a:cubicBezTo>
                  <a:pt x="0" y="84"/>
                  <a:pt x="3" y="87"/>
                  <a:pt x="6" y="87"/>
                </a:cubicBezTo>
                <a:cubicBezTo>
                  <a:pt x="13" y="87"/>
                  <a:pt x="13" y="87"/>
                  <a:pt x="13" y="87"/>
                </a:cubicBezTo>
                <a:cubicBezTo>
                  <a:pt x="14" y="87"/>
                  <a:pt x="15" y="86"/>
                  <a:pt x="16" y="86"/>
                </a:cubicBezTo>
                <a:cubicBezTo>
                  <a:pt x="20" y="87"/>
                  <a:pt x="20" y="87"/>
                  <a:pt x="20" y="87"/>
                </a:cubicBezTo>
                <a:cubicBezTo>
                  <a:pt x="33" y="144"/>
                  <a:pt x="33" y="144"/>
                  <a:pt x="33" y="144"/>
                </a:cubicBezTo>
                <a:cubicBezTo>
                  <a:pt x="33" y="144"/>
                  <a:pt x="33" y="144"/>
                  <a:pt x="33" y="144"/>
                </a:cubicBezTo>
                <a:cubicBezTo>
                  <a:pt x="33" y="146"/>
                  <a:pt x="35" y="147"/>
                  <a:pt x="36" y="147"/>
                </a:cubicBezTo>
                <a:cubicBezTo>
                  <a:pt x="63" y="147"/>
                  <a:pt x="63" y="147"/>
                  <a:pt x="63" y="147"/>
                </a:cubicBezTo>
                <a:cubicBezTo>
                  <a:pt x="65" y="147"/>
                  <a:pt x="66" y="145"/>
                  <a:pt x="66" y="143"/>
                </a:cubicBezTo>
                <a:cubicBezTo>
                  <a:pt x="66" y="143"/>
                  <a:pt x="66" y="143"/>
                  <a:pt x="66" y="143"/>
                </a:cubicBezTo>
                <a:cubicBezTo>
                  <a:pt x="66" y="143"/>
                  <a:pt x="66" y="143"/>
                  <a:pt x="66" y="143"/>
                </a:cubicBezTo>
                <a:cubicBezTo>
                  <a:pt x="56" y="97"/>
                  <a:pt x="56" y="97"/>
                  <a:pt x="56" y="97"/>
                </a:cubicBezTo>
                <a:cubicBezTo>
                  <a:pt x="113" y="114"/>
                  <a:pt x="113" y="114"/>
                  <a:pt x="113" y="114"/>
                </a:cubicBezTo>
                <a:cubicBezTo>
                  <a:pt x="113" y="117"/>
                  <a:pt x="113" y="117"/>
                  <a:pt x="113" y="117"/>
                </a:cubicBezTo>
                <a:cubicBezTo>
                  <a:pt x="113" y="122"/>
                  <a:pt x="118" y="127"/>
                  <a:pt x="123" y="127"/>
                </a:cubicBezTo>
                <a:cubicBezTo>
                  <a:pt x="129" y="127"/>
                  <a:pt x="133" y="122"/>
                  <a:pt x="133" y="117"/>
                </a:cubicBezTo>
                <a:cubicBezTo>
                  <a:pt x="133" y="83"/>
                  <a:pt x="133" y="83"/>
                  <a:pt x="133" y="83"/>
                </a:cubicBezTo>
                <a:cubicBezTo>
                  <a:pt x="141" y="83"/>
                  <a:pt x="147" y="77"/>
                  <a:pt x="147" y="70"/>
                </a:cubicBezTo>
                <a:cubicBezTo>
                  <a:pt x="147" y="57"/>
                  <a:pt x="147" y="57"/>
                  <a:pt x="147" y="57"/>
                </a:cubicBezTo>
                <a:cubicBezTo>
                  <a:pt x="147" y="49"/>
                  <a:pt x="141" y="43"/>
                  <a:pt x="133" y="43"/>
                </a:cubicBezTo>
                <a:close/>
                <a:moveTo>
                  <a:pt x="13" y="80"/>
                </a:moveTo>
                <a:cubicBezTo>
                  <a:pt x="6" y="80"/>
                  <a:pt x="6" y="80"/>
                  <a:pt x="6" y="80"/>
                </a:cubicBezTo>
                <a:cubicBezTo>
                  <a:pt x="6" y="47"/>
                  <a:pt x="6" y="47"/>
                  <a:pt x="6" y="47"/>
                </a:cubicBezTo>
                <a:cubicBezTo>
                  <a:pt x="13" y="47"/>
                  <a:pt x="13" y="47"/>
                  <a:pt x="13" y="47"/>
                </a:cubicBezTo>
                <a:lnTo>
                  <a:pt x="13" y="80"/>
                </a:lnTo>
                <a:close/>
                <a:moveTo>
                  <a:pt x="59" y="140"/>
                </a:moveTo>
                <a:cubicBezTo>
                  <a:pt x="39" y="140"/>
                  <a:pt x="39" y="140"/>
                  <a:pt x="39" y="140"/>
                </a:cubicBezTo>
                <a:cubicBezTo>
                  <a:pt x="37" y="133"/>
                  <a:pt x="37" y="133"/>
                  <a:pt x="37" y="133"/>
                </a:cubicBezTo>
                <a:cubicBezTo>
                  <a:pt x="57" y="133"/>
                  <a:pt x="57" y="133"/>
                  <a:pt x="57" y="133"/>
                </a:cubicBezTo>
                <a:lnTo>
                  <a:pt x="59" y="140"/>
                </a:lnTo>
                <a:close/>
                <a:moveTo>
                  <a:pt x="56" y="127"/>
                </a:moveTo>
                <a:cubicBezTo>
                  <a:pt x="36" y="127"/>
                  <a:pt x="36" y="127"/>
                  <a:pt x="36" y="127"/>
                </a:cubicBezTo>
                <a:cubicBezTo>
                  <a:pt x="28" y="89"/>
                  <a:pt x="28" y="89"/>
                  <a:pt x="28" y="89"/>
                </a:cubicBezTo>
                <a:cubicBezTo>
                  <a:pt x="48" y="95"/>
                  <a:pt x="48" y="95"/>
                  <a:pt x="48" y="95"/>
                </a:cubicBezTo>
                <a:lnTo>
                  <a:pt x="56" y="127"/>
                </a:lnTo>
                <a:close/>
                <a:moveTo>
                  <a:pt x="113" y="107"/>
                </a:moveTo>
                <a:cubicBezTo>
                  <a:pt x="20" y="80"/>
                  <a:pt x="20" y="80"/>
                  <a:pt x="20" y="80"/>
                </a:cubicBezTo>
                <a:cubicBezTo>
                  <a:pt x="20" y="47"/>
                  <a:pt x="20" y="47"/>
                  <a:pt x="20" y="47"/>
                </a:cubicBezTo>
                <a:cubicBezTo>
                  <a:pt x="113" y="19"/>
                  <a:pt x="113" y="19"/>
                  <a:pt x="113" y="19"/>
                </a:cubicBezTo>
                <a:lnTo>
                  <a:pt x="113" y="107"/>
                </a:lnTo>
                <a:close/>
                <a:moveTo>
                  <a:pt x="126" y="117"/>
                </a:moveTo>
                <a:cubicBezTo>
                  <a:pt x="126" y="119"/>
                  <a:pt x="125" y="120"/>
                  <a:pt x="123" y="120"/>
                </a:cubicBezTo>
                <a:cubicBezTo>
                  <a:pt x="121" y="120"/>
                  <a:pt x="120" y="119"/>
                  <a:pt x="120" y="117"/>
                </a:cubicBezTo>
                <a:cubicBezTo>
                  <a:pt x="120" y="10"/>
                  <a:pt x="120" y="10"/>
                  <a:pt x="120" y="10"/>
                </a:cubicBezTo>
                <a:cubicBezTo>
                  <a:pt x="120" y="8"/>
                  <a:pt x="121" y="6"/>
                  <a:pt x="123" y="6"/>
                </a:cubicBezTo>
                <a:cubicBezTo>
                  <a:pt x="125" y="6"/>
                  <a:pt x="126" y="8"/>
                  <a:pt x="126" y="10"/>
                </a:cubicBezTo>
                <a:lnTo>
                  <a:pt x="126" y="117"/>
                </a:lnTo>
                <a:close/>
                <a:moveTo>
                  <a:pt x="140" y="70"/>
                </a:moveTo>
                <a:cubicBezTo>
                  <a:pt x="140" y="74"/>
                  <a:pt x="137" y="77"/>
                  <a:pt x="133" y="77"/>
                </a:cubicBezTo>
                <a:cubicBezTo>
                  <a:pt x="133" y="50"/>
                  <a:pt x="133" y="50"/>
                  <a:pt x="133" y="50"/>
                </a:cubicBezTo>
                <a:cubicBezTo>
                  <a:pt x="137" y="50"/>
                  <a:pt x="140" y="53"/>
                  <a:pt x="140" y="57"/>
                </a:cubicBezTo>
                <a:lnTo>
                  <a:pt x="140" y="70"/>
                </a:lnTo>
                <a:close/>
              </a:path>
            </a:pathLst>
          </a:custGeom>
          <a:solidFill>
            <a:srgbClr val="165788"/>
          </a:solidFill>
          <a:ln>
            <a:noFill/>
          </a:ln>
        </p:spPr>
        <p:txBody>
          <a:bodyPr/>
          <a:lstStyle/>
          <a:p>
            <a:pPr eaLnBrk="1" fontAlgn="auto" hangingPunct="1">
              <a:spcBef>
                <a:spcPts val="0"/>
              </a:spcBef>
              <a:spcAft>
                <a:spcPts val="0"/>
              </a:spcAft>
              <a:defRPr/>
            </a:pPr>
            <a:endParaRPr lang="en-US">
              <a:latin typeface="+mn-lt"/>
            </a:endParaRPr>
          </a:p>
        </p:txBody>
      </p:sp>
      <p:sp>
        <p:nvSpPr>
          <p:cNvPr id="5" name="CuadroTexto 4">
            <a:extLst>
              <a:ext uri="{FF2B5EF4-FFF2-40B4-BE49-F238E27FC236}">
                <a16:creationId xmlns:a16="http://schemas.microsoft.com/office/drawing/2014/main" id="{16C05B16-7F17-921D-9886-E085C259E113}"/>
              </a:ext>
            </a:extLst>
          </p:cNvPr>
          <p:cNvSpPr txBox="1"/>
          <p:nvPr/>
        </p:nvSpPr>
        <p:spPr>
          <a:xfrm>
            <a:off x="938744" y="1073266"/>
            <a:ext cx="5504576" cy="646331"/>
          </a:xfrm>
          <a:prstGeom prst="rect">
            <a:avLst/>
          </a:prstGeom>
          <a:noFill/>
        </p:spPr>
        <p:txBody>
          <a:bodyPr wrap="square">
            <a:spAutoFit/>
          </a:bodyPr>
          <a:lstStyle/>
          <a:p>
            <a:pPr>
              <a:spcAft>
                <a:spcPts val="800"/>
              </a:spcAft>
            </a:pPr>
            <a:r>
              <a:rPr lang="es-ES" sz="1800" dirty="0">
                <a:solidFill>
                  <a:srgbClr val="165788"/>
                </a:solidFill>
                <a:latin typeface="Arial Narrow" panose="020B0606020202030204" pitchFamily="34" charset="0"/>
                <a:cs typeface="Arial" panose="020B0604020202020204" pitchFamily="34" charset="0"/>
              </a:rPr>
              <a:t>Sensibilización para la prevención y erradicación de la violencia contra las mujeres</a:t>
            </a:r>
          </a:p>
        </p:txBody>
      </p:sp>
    </p:spTree>
    <p:extLst>
      <p:ext uri="{BB962C8B-B14F-4D97-AF65-F5344CB8AC3E}">
        <p14:creationId xmlns:p14="http://schemas.microsoft.com/office/powerpoint/2010/main" val="189609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uadroTexto 3">
            <a:extLst>
              <a:ext uri="{FF2B5EF4-FFF2-40B4-BE49-F238E27FC236}">
                <a16:creationId xmlns:a16="http://schemas.microsoft.com/office/drawing/2014/main" id="{AD999EDB-93E5-94E2-F511-D0DDC99D23E9}"/>
              </a:ext>
            </a:extLst>
          </p:cNvPr>
          <p:cNvSpPr txBox="1"/>
          <p:nvPr/>
        </p:nvSpPr>
        <p:spPr>
          <a:xfrm>
            <a:off x="282512" y="426128"/>
            <a:ext cx="6270536" cy="9243556"/>
          </a:xfrm>
          <a:prstGeom prst="rect">
            <a:avLst/>
          </a:prstGeom>
          <a:noFill/>
        </p:spPr>
        <p:txBody>
          <a:bodyPr wrap="square">
            <a:spAutoFit/>
          </a:bodyPr>
          <a:lstStyle/>
          <a:p>
            <a:pPr>
              <a:spcAft>
                <a:spcPts val="800"/>
              </a:spcAft>
            </a:pPr>
            <a:r>
              <a:rPr lang="es-ES" sz="2400" b="1" dirty="0">
                <a:solidFill>
                  <a:srgbClr val="165788"/>
                </a:solidFill>
                <a:latin typeface="Arial Narrow" panose="020B0606020202030204" pitchFamily="34" charset="0"/>
                <a:cs typeface="Arial" panose="020B0604020202020204" pitchFamily="34" charset="0"/>
              </a:rPr>
              <a:t>Formaciones generales:</a:t>
            </a: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lgn="l"/>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OBJETIVO</a:t>
            </a:r>
            <a:r>
              <a:rPr lang="es-ES" sz="1200" dirty="0">
                <a:solidFill>
                  <a:schemeClr val="bg2">
                    <a:lumMod val="50000"/>
                  </a:schemeClr>
                </a:solidFill>
                <a:latin typeface="Arial Narrow" panose="020B0606020202030204" pitchFamily="34" charset="0"/>
                <a:cs typeface="Arial" panose="020B0604020202020204" pitchFamily="34" charset="0"/>
              </a:rPr>
              <a:t>: Dotar al amplio espectro de profesionales de herramientas para la sensibilización en la protección de los derechos fundamentales de la persona; en especial, la salud, la dignidad y la igualdad en el ámbito laboral y profesional. Para ello, se forma en el conocimiento de las obligaciones y responsabilidades del Protocolo para la Prevención y Tratamiento de los casos de acoso laboral, acoso sexual, acoso por razón de sexo, acoso discriminatorio, entre otras conductas que atentan contra la libertad de las mujeres en entornos laborales y profesionales.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DIRIGIDO A</a:t>
            </a:r>
            <a:r>
              <a:rPr lang="es-ES" sz="1200" dirty="0">
                <a:solidFill>
                  <a:schemeClr val="bg2">
                    <a:lumMod val="50000"/>
                  </a:schemeClr>
                </a:solidFill>
                <a:latin typeface="Arial Narrow" panose="020B0606020202030204" pitchFamily="34" charset="0"/>
                <a:cs typeface="Arial" panose="020B0604020202020204" pitchFamily="34" charset="0"/>
              </a:rPr>
              <a:t>: Profesionales de todas las ramas del conocimiento.</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MODALIDAD Y DURACIÓN</a:t>
            </a:r>
            <a:r>
              <a:rPr lang="es-ES" sz="1200" dirty="0">
                <a:solidFill>
                  <a:schemeClr val="bg2">
                    <a:lumMod val="50000"/>
                  </a:schemeClr>
                </a:solidFill>
                <a:latin typeface="Arial Narrow" panose="020B0606020202030204" pitchFamily="34" charset="0"/>
                <a:cs typeface="Arial" panose="020B0604020202020204" pitchFamily="34" charset="0"/>
              </a:rPr>
              <a:t>: 20 horas de formación online, a realizar en un máximo de cinco semanas.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ESTRUCTURA</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1. Conceptos básicos.</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2. Marco jurídico.</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3. Diagnóstico de las situaciones de acoso en el entorno profesional.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4. Ciberacoso.</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5. Protocolos de actuación.</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6. Consecuencias jurídicas y protección de las víctimas de acoso.</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FECHAS DE REALIZACIÓN</a:t>
            </a:r>
            <a:r>
              <a:rPr lang="es-ES" sz="1200" dirty="0">
                <a:solidFill>
                  <a:schemeClr val="bg2">
                    <a:lumMod val="50000"/>
                  </a:schemeClr>
                </a:solidFill>
                <a:latin typeface="Arial Narrow" panose="020B0606020202030204" pitchFamily="34" charset="0"/>
                <a:cs typeface="Arial" panose="020B0604020202020204" pitchFamily="34" charset="0"/>
              </a:rPr>
              <a:t>: Formación disponible del 1 de mayo al 30 de junio del 2024.</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INSCRIPCIÓN</a:t>
            </a:r>
            <a:r>
              <a:rPr lang="es-ES" sz="1200" dirty="0">
                <a:solidFill>
                  <a:schemeClr val="bg2">
                    <a:lumMod val="50000"/>
                  </a:schemeClr>
                </a:solidFill>
                <a:latin typeface="Arial Narrow" panose="020B0606020202030204" pitchFamily="34" charset="0"/>
                <a:cs typeface="Arial" panose="020B0604020202020204" pitchFamily="34" charset="0"/>
              </a:rPr>
              <a:t>: A partir del 17 de abril de 2024, </a:t>
            </a:r>
            <a:r>
              <a:rPr lang="es-ES" sz="1200" dirty="0">
                <a:solidFill>
                  <a:schemeClr val="bg2">
                    <a:lumMod val="50000"/>
                  </a:schemeClr>
                </a:solidFill>
                <a:latin typeface="Arial Narrow" panose="020B0606020202030204" pitchFamily="34" charset="0"/>
                <a:cs typeface="Arial" panose="020B0604020202020204" pitchFamily="34" charset="0"/>
                <a:hlinkClick r:id="rId2"/>
              </a:rPr>
              <a:t>en el siguiente enlace</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rgbClr val="FF0000"/>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PROFESORADO:</a:t>
            </a:r>
          </a:p>
          <a:p>
            <a:pPr algn="just"/>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dirty="0">
                <a:solidFill>
                  <a:schemeClr val="bg2">
                    <a:lumMod val="50000"/>
                  </a:schemeClr>
                </a:solidFill>
                <a:latin typeface="Arial Narrow" panose="020B0606020202030204" pitchFamily="34" charset="0"/>
                <a:cs typeface="Arial" panose="020B0604020202020204" pitchFamily="34" charset="0"/>
              </a:rPr>
              <a:t>Coordinación: María Ángeles García, abogada y graduada social. Presidenta de la Asociación Profesional de Especialistas en Género, Igualdad, Acoso y Violencia de Género (</a:t>
            </a:r>
            <a:r>
              <a:rPr lang="es-ES" sz="1200" dirty="0" err="1">
                <a:solidFill>
                  <a:schemeClr val="bg2">
                    <a:lumMod val="50000"/>
                  </a:schemeClr>
                </a:solidFill>
                <a:latin typeface="Arial Narrow" panose="020B0606020202030204" pitchFamily="34" charset="0"/>
                <a:cs typeface="Arial" panose="020B0604020202020204" pitchFamily="34" charset="0"/>
              </a:rPr>
              <a:t>Apregen</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Sara Fernández </a:t>
            </a:r>
            <a:r>
              <a:rPr lang="es-ES" sz="1200" dirty="0" err="1">
                <a:solidFill>
                  <a:schemeClr val="bg2">
                    <a:lumMod val="50000"/>
                  </a:schemeClr>
                </a:solidFill>
                <a:latin typeface="Arial Narrow" panose="020B0606020202030204" pitchFamily="34" charset="0"/>
                <a:cs typeface="Arial" panose="020B0604020202020204" pitchFamily="34" charset="0"/>
              </a:rPr>
              <a:t>Fonfría</a:t>
            </a:r>
            <a:r>
              <a:rPr lang="es-ES" sz="1200" dirty="0">
                <a:solidFill>
                  <a:schemeClr val="bg2">
                    <a:lumMod val="50000"/>
                  </a:schemeClr>
                </a:solidFill>
                <a:latin typeface="Arial Narrow" panose="020B0606020202030204" pitchFamily="34" charset="0"/>
                <a:cs typeface="Arial" panose="020B0604020202020204" pitchFamily="34" charset="0"/>
              </a:rPr>
              <a:t>, abogada.</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Beatriz García </a:t>
            </a:r>
            <a:r>
              <a:rPr lang="es-ES" sz="1200" dirty="0" err="1">
                <a:solidFill>
                  <a:schemeClr val="bg2">
                    <a:lumMod val="50000"/>
                  </a:schemeClr>
                </a:solidFill>
                <a:latin typeface="Arial Narrow" panose="020B0606020202030204" pitchFamily="34" charset="0"/>
                <a:cs typeface="Arial" panose="020B0604020202020204" pitchFamily="34" charset="0"/>
              </a:rPr>
              <a:t>Celaá</a:t>
            </a:r>
            <a:r>
              <a:rPr lang="es-ES" sz="1200" dirty="0">
                <a:solidFill>
                  <a:schemeClr val="bg2">
                    <a:lumMod val="50000"/>
                  </a:schemeClr>
                </a:solidFill>
                <a:latin typeface="Arial Narrow" panose="020B0606020202030204" pitchFamily="34" charset="0"/>
                <a:cs typeface="Arial" panose="020B0604020202020204" pitchFamily="34" charset="0"/>
              </a:rPr>
              <a:t>, magistrada del Juzgado de lo Social </a:t>
            </a:r>
            <a:r>
              <a:rPr lang="es-ES" sz="1200" dirty="0" err="1">
                <a:solidFill>
                  <a:schemeClr val="bg2">
                    <a:lumMod val="50000"/>
                  </a:schemeClr>
                </a:solidFill>
                <a:latin typeface="Arial Narrow" panose="020B0606020202030204" pitchFamily="34" charset="0"/>
                <a:cs typeface="Arial" panose="020B0604020202020204" pitchFamily="34" charset="0"/>
              </a:rPr>
              <a:t>nº</a:t>
            </a:r>
            <a:r>
              <a:rPr lang="es-ES" sz="1200" dirty="0">
                <a:solidFill>
                  <a:schemeClr val="bg2">
                    <a:lumMod val="50000"/>
                  </a:schemeClr>
                </a:solidFill>
                <a:latin typeface="Arial Narrow" panose="020B0606020202030204" pitchFamily="34" charset="0"/>
                <a:cs typeface="Arial" panose="020B0604020202020204" pitchFamily="34" charset="0"/>
              </a:rPr>
              <a:t> 3 de Bizkaia.</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Cristina Mateos Casado, trabajadora social y socióloga con especialidad en perspectiva de género.</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Amanda Moreno Solana, profesora de Derecho del trabajo y de la Seguridad Social de la UNED. Experta en violencia y acoso en el ámbito laboral.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Manuel Velázquez Fernández, jefe de la Inspección de Trabajo y Seguridad Social de Bizkaia.</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dirty="0">
                <a:solidFill>
                  <a:schemeClr val="bg2">
                    <a:lumMod val="50000"/>
                  </a:schemeClr>
                </a:solidFill>
                <a:latin typeface="Arial Narrow" panose="020B0606020202030204" pitchFamily="34" charset="0"/>
                <a:cs typeface="Arial" panose="020B0604020202020204" pitchFamily="34" charset="0"/>
              </a:rPr>
              <a:t>Para más información: </a:t>
            </a:r>
            <a:r>
              <a:rPr lang="es-ES" sz="1100" u="sng" kern="100" dirty="0">
                <a:solidFill>
                  <a:srgbClr val="0563C1"/>
                </a:solidFill>
                <a:effectLst/>
                <a:ea typeface="Calibri" panose="020F0502020204030204" pitchFamily="34" charset="0"/>
                <a:cs typeface="Arial" panose="020B0604020202020204" pitchFamily="34" charset="0"/>
                <a:hlinkClick r:id="rId3"/>
              </a:rPr>
              <a:t>info@prevencionvg.com</a:t>
            </a:r>
            <a:endParaRPr lang="en-GB" sz="1100" kern="100" dirty="0">
              <a:effectLst/>
              <a:ea typeface="Calibri" panose="020F0502020204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p:txBody>
      </p:sp>
      <p:sp>
        <p:nvSpPr>
          <p:cNvPr id="2" name="Freeform 165">
            <a:extLst>
              <a:ext uri="{FF2B5EF4-FFF2-40B4-BE49-F238E27FC236}">
                <a16:creationId xmlns:a16="http://schemas.microsoft.com/office/drawing/2014/main" id="{AE6BD1E4-DD37-CB62-02CB-EDF72D7AC10A}"/>
              </a:ext>
            </a:extLst>
          </p:cNvPr>
          <p:cNvSpPr>
            <a:spLocks noEditPoints="1"/>
          </p:cNvSpPr>
          <p:nvPr/>
        </p:nvSpPr>
        <p:spPr bwMode="auto">
          <a:xfrm>
            <a:off x="314729" y="1175451"/>
            <a:ext cx="550863" cy="549275"/>
          </a:xfrm>
          <a:custGeom>
            <a:avLst/>
            <a:gdLst>
              <a:gd name="T0" fmla="*/ 73 w 147"/>
              <a:gd name="T1" fmla="*/ 93 h 146"/>
              <a:gd name="T2" fmla="*/ 66 w 147"/>
              <a:gd name="T3" fmla="*/ 100 h 146"/>
              <a:gd name="T4" fmla="*/ 73 w 147"/>
              <a:gd name="T5" fmla="*/ 106 h 146"/>
              <a:gd name="T6" fmla="*/ 80 w 147"/>
              <a:gd name="T7" fmla="*/ 100 h 146"/>
              <a:gd name="T8" fmla="*/ 73 w 147"/>
              <a:gd name="T9" fmla="*/ 93 h 146"/>
              <a:gd name="T10" fmla="*/ 80 w 147"/>
              <a:gd name="T11" fmla="*/ 40 h 146"/>
              <a:gd name="T12" fmla="*/ 66 w 147"/>
              <a:gd name="T13" fmla="*/ 40 h 146"/>
              <a:gd name="T14" fmla="*/ 63 w 147"/>
              <a:gd name="T15" fmla="*/ 43 h 146"/>
              <a:gd name="T16" fmla="*/ 63 w 147"/>
              <a:gd name="T17" fmla="*/ 43 h 146"/>
              <a:gd name="T18" fmla="*/ 63 w 147"/>
              <a:gd name="T19" fmla="*/ 43 h 146"/>
              <a:gd name="T20" fmla="*/ 66 w 147"/>
              <a:gd name="T21" fmla="*/ 83 h 146"/>
              <a:gd name="T22" fmla="*/ 67 w 147"/>
              <a:gd name="T23" fmla="*/ 83 h 146"/>
              <a:gd name="T24" fmla="*/ 70 w 147"/>
              <a:gd name="T25" fmla="*/ 86 h 146"/>
              <a:gd name="T26" fmla="*/ 76 w 147"/>
              <a:gd name="T27" fmla="*/ 86 h 146"/>
              <a:gd name="T28" fmla="*/ 80 w 147"/>
              <a:gd name="T29" fmla="*/ 83 h 146"/>
              <a:gd name="T30" fmla="*/ 80 w 147"/>
              <a:gd name="T31" fmla="*/ 83 h 146"/>
              <a:gd name="T32" fmla="*/ 83 w 147"/>
              <a:gd name="T33" fmla="*/ 43 h 146"/>
              <a:gd name="T34" fmla="*/ 83 w 147"/>
              <a:gd name="T35" fmla="*/ 43 h 146"/>
              <a:gd name="T36" fmla="*/ 83 w 147"/>
              <a:gd name="T37" fmla="*/ 43 h 146"/>
              <a:gd name="T38" fmla="*/ 80 w 147"/>
              <a:gd name="T39" fmla="*/ 40 h 146"/>
              <a:gd name="T40" fmla="*/ 73 w 147"/>
              <a:gd name="T41" fmla="*/ 0 h 146"/>
              <a:gd name="T42" fmla="*/ 0 w 147"/>
              <a:gd name="T43" fmla="*/ 73 h 146"/>
              <a:gd name="T44" fmla="*/ 73 w 147"/>
              <a:gd name="T45" fmla="*/ 146 h 146"/>
              <a:gd name="T46" fmla="*/ 147 w 147"/>
              <a:gd name="T47" fmla="*/ 73 h 146"/>
              <a:gd name="T48" fmla="*/ 73 w 147"/>
              <a:gd name="T49" fmla="*/ 0 h 146"/>
              <a:gd name="T50" fmla="*/ 73 w 147"/>
              <a:gd name="T51" fmla="*/ 140 h 146"/>
              <a:gd name="T52" fmla="*/ 6 w 147"/>
              <a:gd name="T53" fmla="*/ 73 h 146"/>
              <a:gd name="T54" fmla="*/ 73 w 147"/>
              <a:gd name="T55" fmla="*/ 6 h 146"/>
              <a:gd name="T56" fmla="*/ 140 w 147"/>
              <a:gd name="T57" fmla="*/ 73 h 146"/>
              <a:gd name="T58" fmla="*/ 73 w 147"/>
              <a:gd name="T59" fmla="*/ 1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6">
                <a:moveTo>
                  <a:pt x="73" y="93"/>
                </a:moveTo>
                <a:cubicBezTo>
                  <a:pt x="69" y="93"/>
                  <a:pt x="66" y="96"/>
                  <a:pt x="66" y="100"/>
                </a:cubicBezTo>
                <a:cubicBezTo>
                  <a:pt x="66" y="103"/>
                  <a:pt x="69" y="106"/>
                  <a:pt x="73" y="106"/>
                </a:cubicBezTo>
                <a:cubicBezTo>
                  <a:pt x="77" y="106"/>
                  <a:pt x="80" y="103"/>
                  <a:pt x="80" y="100"/>
                </a:cubicBezTo>
                <a:cubicBezTo>
                  <a:pt x="80" y="96"/>
                  <a:pt x="77" y="93"/>
                  <a:pt x="73" y="93"/>
                </a:cubicBezTo>
                <a:close/>
                <a:moveTo>
                  <a:pt x="80" y="40"/>
                </a:moveTo>
                <a:cubicBezTo>
                  <a:pt x="66" y="40"/>
                  <a:pt x="66" y="40"/>
                  <a:pt x="66" y="40"/>
                </a:cubicBezTo>
                <a:cubicBezTo>
                  <a:pt x="65" y="40"/>
                  <a:pt x="63" y="41"/>
                  <a:pt x="63" y="43"/>
                </a:cubicBezTo>
                <a:cubicBezTo>
                  <a:pt x="63" y="43"/>
                  <a:pt x="63" y="43"/>
                  <a:pt x="63" y="43"/>
                </a:cubicBezTo>
                <a:cubicBezTo>
                  <a:pt x="63" y="43"/>
                  <a:pt x="63" y="43"/>
                  <a:pt x="63" y="43"/>
                </a:cubicBezTo>
                <a:cubicBezTo>
                  <a:pt x="66" y="83"/>
                  <a:pt x="66" y="83"/>
                  <a:pt x="66" y="83"/>
                </a:cubicBezTo>
                <a:cubicBezTo>
                  <a:pt x="67" y="83"/>
                  <a:pt x="67" y="83"/>
                  <a:pt x="67" y="83"/>
                </a:cubicBezTo>
                <a:cubicBezTo>
                  <a:pt x="67" y="85"/>
                  <a:pt x="68" y="86"/>
                  <a:pt x="70" y="86"/>
                </a:cubicBezTo>
                <a:cubicBezTo>
                  <a:pt x="76" y="86"/>
                  <a:pt x="76" y="86"/>
                  <a:pt x="76" y="86"/>
                </a:cubicBezTo>
                <a:cubicBezTo>
                  <a:pt x="78" y="86"/>
                  <a:pt x="80" y="85"/>
                  <a:pt x="80" y="83"/>
                </a:cubicBezTo>
                <a:cubicBezTo>
                  <a:pt x="80" y="83"/>
                  <a:pt x="80" y="83"/>
                  <a:pt x="80" y="83"/>
                </a:cubicBezTo>
                <a:cubicBezTo>
                  <a:pt x="83" y="43"/>
                  <a:pt x="83" y="43"/>
                  <a:pt x="83" y="43"/>
                </a:cubicBezTo>
                <a:cubicBezTo>
                  <a:pt x="83" y="43"/>
                  <a:pt x="83" y="43"/>
                  <a:pt x="83" y="43"/>
                </a:cubicBezTo>
                <a:cubicBezTo>
                  <a:pt x="83" y="43"/>
                  <a:pt x="83" y="43"/>
                  <a:pt x="83" y="43"/>
                </a:cubicBezTo>
                <a:cubicBezTo>
                  <a:pt x="83" y="41"/>
                  <a:pt x="82" y="40"/>
                  <a:pt x="80" y="40"/>
                </a:cubicBezTo>
                <a:close/>
                <a:moveTo>
                  <a:pt x="73" y="0"/>
                </a:moveTo>
                <a:cubicBezTo>
                  <a:pt x="33" y="0"/>
                  <a:pt x="0" y="32"/>
                  <a:pt x="0" y="73"/>
                </a:cubicBezTo>
                <a:cubicBezTo>
                  <a:pt x="0" y="114"/>
                  <a:pt x="33" y="146"/>
                  <a:pt x="73" y="146"/>
                </a:cubicBezTo>
                <a:cubicBezTo>
                  <a:pt x="114" y="146"/>
                  <a:pt x="147" y="114"/>
                  <a:pt x="147" y="73"/>
                </a:cubicBezTo>
                <a:cubicBezTo>
                  <a:pt x="147" y="32"/>
                  <a:pt x="114" y="0"/>
                  <a:pt x="73" y="0"/>
                </a:cubicBezTo>
                <a:close/>
                <a:moveTo>
                  <a:pt x="73" y="140"/>
                </a:moveTo>
                <a:cubicBezTo>
                  <a:pt x="36" y="140"/>
                  <a:pt x="6" y="110"/>
                  <a:pt x="6" y="73"/>
                </a:cubicBezTo>
                <a:cubicBezTo>
                  <a:pt x="6" y="36"/>
                  <a:pt x="36" y="6"/>
                  <a:pt x="73" y="6"/>
                </a:cubicBezTo>
                <a:cubicBezTo>
                  <a:pt x="110" y="6"/>
                  <a:pt x="140" y="36"/>
                  <a:pt x="140" y="73"/>
                </a:cubicBezTo>
                <a:cubicBezTo>
                  <a:pt x="140" y="110"/>
                  <a:pt x="110" y="140"/>
                  <a:pt x="73" y="140"/>
                </a:cubicBezTo>
                <a:close/>
              </a:path>
            </a:pathLst>
          </a:custGeom>
          <a:solidFill>
            <a:srgbClr val="165788"/>
          </a:solidFill>
          <a:ln>
            <a:noFill/>
          </a:ln>
        </p:spPr>
        <p:txBody>
          <a:bodyPr/>
          <a:lstStyle/>
          <a:p>
            <a:pPr eaLnBrk="1" fontAlgn="auto" hangingPunct="1">
              <a:spcBef>
                <a:spcPts val="0"/>
              </a:spcBef>
              <a:spcAft>
                <a:spcPts val="0"/>
              </a:spcAft>
              <a:defRPr/>
            </a:pPr>
            <a:endParaRPr lang="en-US">
              <a:latin typeface="+mn-lt"/>
            </a:endParaRPr>
          </a:p>
        </p:txBody>
      </p:sp>
      <p:sp>
        <p:nvSpPr>
          <p:cNvPr id="6" name="CuadroTexto 5">
            <a:extLst>
              <a:ext uri="{FF2B5EF4-FFF2-40B4-BE49-F238E27FC236}">
                <a16:creationId xmlns:a16="http://schemas.microsoft.com/office/drawing/2014/main" id="{A357FAB0-AB44-4828-493A-0ED4D1EDBBA0}"/>
              </a:ext>
            </a:extLst>
          </p:cNvPr>
          <p:cNvSpPr txBox="1"/>
          <p:nvPr/>
        </p:nvSpPr>
        <p:spPr>
          <a:xfrm>
            <a:off x="938744" y="1073266"/>
            <a:ext cx="5504576" cy="1025922"/>
          </a:xfrm>
          <a:prstGeom prst="rect">
            <a:avLst/>
          </a:prstGeom>
          <a:noFill/>
        </p:spPr>
        <p:txBody>
          <a:bodyPr wrap="square">
            <a:spAutoFit/>
          </a:bodyPr>
          <a:lstStyle/>
          <a:p>
            <a:pPr>
              <a:spcAft>
                <a:spcPts val="800"/>
              </a:spcAft>
            </a:pPr>
            <a:r>
              <a:rPr lang="es-ES" sz="1800" dirty="0">
                <a:solidFill>
                  <a:srgbClr val="165788"/>
                </a:solidFill>
                <a:latin typeface="Arial Narrow" panose="020B0606020202030204" pitchFamily="34" charset="0"/>
                <a:cs typeface="Arial" panose="020B0604020202020204" pitchFamily="34" charset="0"/>
              </a:rPr>
              <a:t>Prevención y actuación ante el acoso, la discriminación y la violencia contra las mujeres en el entorno laboral y profesional</a:t>
            </a:r>
          </a:p>
          <a:p>
            <a:pPr>
              <a:spcAft>
                <a:spcPts val="800"/>
              </a:spcAft>
            </a:pPr>
            <a:endParaRPr lang="es-ES" sz="1800" dirty="0">
              <a:solidFill>
                <a:srgbClr val="165788"/>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8595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uadroTexto 3">
            <a:extLst>
              <a:ext uri="{FF2B5EF4-FFF2-40B4-BE49-F238E27FC236}">
                <a16:creationId xmlns:a16="http://schemas.microsoft.com/office/drawing/2014/main" id="{AD999EDB-93E5-94E2-F511-D0DDC99D23E9}"/>
              </a:ext>
            </a:extLst>
          </p:cNvPr>
          <p:cNvSpPr txBox="1"/>
          <p:nvPr/>
        </p:nvSpPr>
        <p:spPr>
          <a:xfrm>
            <a:off x="282512" y="426128"/>
            <a:ext cx="6270536" cy="8689558"/>
          </a:xfrm>
          <a:prstGeom prst="rect">
            <a:avLst/>
          </a:prstGeom>
          <a:noFill/>
        </p:spPr>
        <p:txBody>
          <a:bodyPr wrap="square" lIns="91440" tIns="45720" rIns="91440" bIns="45720" anchor="t">
            <a:spAutoFit/>
          </a:bodyPr>
          <a:lstStyle/>
          <a:p>
            <a:pPr>
              <a:spcAft>
                <a:spcPts val="800"/>
              </a:spcAft>
            </a:pPr>
            <a:r>
              <a:rPr lang="es-ES" sz="2400" b="1" dirty="0">
                <a:solidFill>
                  <a:srgbClr val="165788"/>
                </a:solidFill>
                <a:latin typeface="Arial Narrow" panose="020B0606020202030204" pitchFamily="34" charset="0"/>
                <a:cs typeface="Arial" panose="020B0604020202020204" pitchFamily="34" charset="0"/>
              </a:rPr>
              <a:t>Formaciones específicas:</a:t>
            </a: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OBJETIVO: </a:t>
            </a:r>
            <a:r>
              <a:rPr lang="es-ES" sz="1200" dirty="0">
                <a:solidFill>
                  <a:schemeClr val="bg2">
                    <a:lumMod val="50000"/>
                  </a:schemeClr>
                </a:solidFill>
                <a:latin typeface="Arial Narrow" panose="020B0606020202030204" pitchFamily="34" charset="0"/>
                <a:cs typeface="Arial" panose="020B0604020202020204" pitchFamily="34" charset="0"/>
              </a:rPr>
              <a:t>Dotar al espectro de profesionales sanitarios de aquellas herramientas necesarias para garantizar la prevención de la violencia contra las mujeres en el ejercicio de su profesión.</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DIRIGIDO A</a:t>
            </a:r>
            <a:r>
              <a:rPr lang="es-ES" sz="1200" dirty="0">
                <a:solidFill>
                  <a:schemeClr val="bg2">
                    <a:lumMod val="50000"/>
                  </a:schemeClr>
                </a:solidFill>
                <a:latin typeface="Arial Narrow" panose="020B0606020202030204" pitchFamily="34" charset="0"/>
                <a:cs typeface="Arial" panose="020B0604020202020204" pitchFamily="34" charset="0"/>
              </a:rPr>
              <a:t>: Profesionales del ámbito sanitario.</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MODALIDAD Y DURACIÓN</a:t>
            </a:r>
            <a:r>
              <a:rPr lang="es-ES" sz="1200" dirty="0">
                <a:solidFill>
                  <a:schemeClr val="bg2">
                    <a:lumMod val="50000"/>
                  </a:schemeClr>
                </a:solidFill>
                <a:latin typeface="Arial Narrow" panose="020B0606020202030204" pitchFamily="34" charset="0"/>
                <a:cs typeface="Arial" panose="020B0604020202020204" pitchFamily="34" charset="0"/>
              </a:rPr>
              <a:t>: 20 horas de formación online, a realizar en un máximo de cinco semanas.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ESTRUCTURA</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1. Conceptos básicos.</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2. El rol del equipo de profesionales sanitarios en la detección de las violencias contra las mujeres.</a:t>
            </a: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3. Procedimientos de actuación en situaciones de violencia machista</a:t>
            </a: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4. El rol de los institutos de medicina legal y las unidades de valoración forense integral</a:t>
            </a: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5. El daño social de las violencias machistas. Especial mención a víctimas menores de edad, migrantes y personas con discapacidad.</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6. Derecho de las víctimas a la atención integral. Mapa de recursos.</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FECHAS DE REALIZACIÓN</a:t>
            </a:r>
            <a:r>
              <a:rPr lang="es-ES" sz="1200" dirty="0">
                <a:solidFill>
                  <a:schemeClr val="bg2">
                    <a:lumMod val="50000"/>
                  </a:schemeClr>
                </a:solidFill>
                <a:latin typeface="Arial Narrow" panose="020B0606020202030204" pitchFamily="34" charset="0"/>
                <a:cs typeface="Arial" panose="020B0604020202020204" pitchFamily="34" charset="0"/>
              </a:rPr>
              <a:t>: Formación disponible en plataforma del 6 de mayo al 30 de junio del 2024.</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INSCRIPCIÓN</a:t>
            </a:r>
            <a:r>
              <a:rPr lang="es-ES" sz="1200" dirty="0">
                <a:solidFill>
                  <a:schemeClr val="bg2">
                    <a:lumMod val="50000"/>
                  </a:schemeClr>
                </a:solidFill>
                <a:latin typeface="Arial Narrow" panose="020B0606020202030204" pitchFamily="34" charset="0"/>
                <a:cs typeface="Arial" panose="020B0604020202020204" pitchFamily="34" charset="0"/>
              </a:rPr>
              <a:t>: A partir del 17 de abril de 2024, </a:t>
            </a:r>
            <a:r>
              <a:rPr lang="es-ES" sz="1200" dirty="0">
                <a:solidFill>
                  <a:schemeClr val="bg2">
                    <a:lumMod val="50000"/>
                  </a:schemeClr>
                </a:solidFill>
                <a:latin typeface="Arial Narrow" panose="020B0606020202030204" pitchFamily="34" charset="0"/>
                <a:cs typeface="Arial" panose="020B0604020202020204" pitchFamily="34" charset="0"/>
                <a:hlinkClick r:id="rId2"/>
              </a:rPr>
              <a:t>en el siguiente enlace</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PROFESORADO</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err="1">
                <a:solidFill>
                  <a:schemeClr val="bg2">
                    <a:lumMod val="50000"/>
                  </a:schemeClr>
                </a:solidFill>
                <a:latin typeface="Arial Narrow" panose="020B0606020202030204" pitchFamily="34" charset="0"/>
                <a:cs typeface="Arial" panose="020B0604020202020204" pitchFamily="34" charset="0"/>
              </a:rPr>
              <a:t>Ianire</a:t>
            </a:r>
            <a:r>
              <a:rPr lang="es-ES" sz="1200" dirty="0">
                <a:solidFill>
                  <a:schemeClr val="bg2">
                    <a:lumMod val="50000"/>
                  </a:schemeClr>
                </a:solidFill>
                <a:latin typeface="Arial Narrow" panose="020B0606020202030204" pitchFamily="34" charset="0"/>
                <a:cs typeface="Arial" panose="020B0604020202020204" pitchFamily="34" charset="0"/>
              </a:rPr>
              <a:t> Estébanez, psicoterapeuta. Máster en intervención en violencia contra las mujeres.</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María Dolores Jiménez Ramos, médica forense. Experta en psiquiatría forense y máster en Igualdad. Coordinadora de la Unidad de Valoración de VG en el Instituto de Medicina Legal y Ciencias Forenses de Huelva.</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Raquel Millán </a:t>
            </a:r>
            <a:r>
              <a:rPr lang="es-ES" sz="1200" dirty="0" err="1">
                <a:solidFill>
                  <a:schemeClr val="bg2">
                    <a:lumMod val="50000"/>
                  </a:schemeClr>
                </a:solidFill>
                <a:latin typeface="Arial Narrow" panose="020B0606020202030204" pitchFamily="34" charset="0"/>
                <a:cs typeface="Arial" panose="020B0604020202020204" pitchFamily="34" charset="0"/>
              </a:rPr>
              <a:t>Susinos</a:t>
            </a:r>
            <a:r>
              <a:rPr lang="es-ES" sz="1200" dirty="0">
                <a:solidFill>
                  <a:schemeClr val="bg2">
                    <a:lumMod val="50000"/>
                  </a:schemeClr>
                </a:solidFill>
                <a:latin typeface="Arial Narrow" panose="020B0606020202030204" pitchFamily="34" charset="0"/>
                <a:cs typeface="Arial" panose="020B0604020202020204" pitchFamily="34" charset="0"/>
              </a:rPr>
              <a:t>, trabajadora social sanitaria. Tesorera del Consejo General del Trabajo Social.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Raquel Rodríguez Llanos, enfermera. Diplomada en Salud Pública y Género. Vicepresidenta del Consejo General de Enfermería.</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Marta Simón Gil, trabajadora social forense. Especialista en género, masculinidades y acción social.</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dirty="0">
                <a:solidFill>
                  <a:schemeClr val="bg2">
                    <a:lumMod val="50000"/>
                  </a:schemeClr>
                </a:solidFill>
                <a:latin typeface="Arial Narrow" panose="020B0606020202030204" pitchFamily="34" charset="0"/>
                <a:cs typeface="Arial" panose="020B0604020202020204" pitchFamily="34" charset="0"/>
              </a:rPr>
              <a:t>Para más información: </a:t>
            </a:r>
            <a:r>
              <a:rPr lang="es-ES" sz="1100" u="sng" kern="100" dirty="0">
                <a:solidFill>
                  <a:srgbClr val="0563C1"/>
                </a:solidFill>
                <a:effectLst/>
                <a:ea typeface="Calibri" panose="020F0502020204030204" pitchFamily="34" charset="0"/>
                <a:cs typeface="Arial" panose="020B0604020202020204" pitchFamily="34" charset="0"/>
                <a:hlinkClick r:id="rId3"/>
              </a:rPr>
              <a:t>info@prevencionvg.com</a:t>
            </a:r>
            <a:endParaRPr lang="en-GB" sz="1100" kern="100" dirty="0">
              <a:effectLst/>
              <a:ea typeface="Calibri" panose="020F0502020204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p:txBody>
      </p:sp>
      <p:sp>
        <p:nvSpPr>
          <p:cNvPr id="2" name="Freeform 76">
            <a:extLst>
              <a:ext uri="{FF2B5EF4-FFF2-40B4-BE49-F238E27FC236}">
                <a16:creationId xmlns:a16="http://schemas.microsoft.com/office/drawing/2014/main" id="{DF5CC761-7341-52EB-2628-90F247DA951F}"/>
              </a:ext>
            </a:extLst>
          </p:cNvPr>
          <p:cNvSpPr>
            <a:spLocks noEditPoints="1"/>
          </p:cNvSpPr>
          <p:nvPr/>
        </p:nvSpPr>
        <p:spPr bwMode="auto">
          <a:xfrm>
            <a:off x="329336" y="1143888"/>
            <a:ext cx="547688" cy="549275"/>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39 h 146"/>
              <a:gd name="T12" fmla="*/ 7 w 146"/>
              <a:gd name="T13" fmla="*/ 73 h 146"/>
              <a:gd name="T14" fmla="*/ 73 w 146"/>
              <a:gd name="T15" fmla="*/ 7 h 146"/>
              <a:gd name="T16" fmla="*/ 139 w 146"/>
              <a:gd name="T17" fmla="*/ 73 h 146"/>
              <a:gd name="T18" fmla="*/ 73 w 146"/>
              <a:gd name="T19" fmla="*/ 139 h 146"/>
              <a:gd name="T20" fmla="*/ 106 w 146"/>
              <a:gd name="T21" fmla="*/ 60 h 146"/>
              <a:gd name="T22" fmla="*/ 86 w 146"/>
              <a:gd name="T23" fmla="*/ 60 h 146"/>
              <a:gd name="T24" fmla="*/ 86 w 146"/>
              <a:gd name="T25" fmla="*/ 40 h 146"/>
              <a:gd name="T26" fmla="*/ 80 w 146"/>
              <a:gd name="T27" fmla="*/ 33 h 146"/>
              <a:gd name="T28" fmla="*/ 67 w 146"/>
              <a:gd name="T29" fmla="*/ 33 h 146"/>
              <a:gd name="T30" fmla="*/ 60 w 146"/>
              <a:gd name="T31" fmla="*/ 40 h 146"/>
              <a:gd name="T32" fmla="*/ 60 w 146"/>
              <a:gd name="T33" fmla="*/ 60 h 146"/>
              <a:gd name="T34" fmla="*/ 40 w 146"/>
              <a:gd name="T35" fmla="*/ 60 h 146"/>
              <a:gd name="T36" fmla="*/ 33 w 146"/>
              <a:gd name="T37" fmla="*/ 66 h 146"/>
              <a:gd name="T38" fmla="*/ 33 w 146"/>
              <a:gd name="T39" fmla="*/ 80 h 146"/>
              <a:gd name="T40" fmla="*/ 40 w 146"/>
              <a:gd name="T41" fmla="*/ 86 h 146"/>
              <a:gd name="T42" fmla="*/ 60 w 146"/>
              <a:gd name="T43" fmla="*/ 86 h 146"/>
              <a:gd name="T44" fmla="*/ 60 w 146"/>
              <a:gd name="T45" fmla="*/ 106 h 146"/>
              <a:gd name="T46" fmla="*/ 67 w 146"/>
              <a:gd name="T47" fmla="*/ 113 h 146"/>
              <a:gd name="T48" fmla="*/ 80 w 146"/>
              <a:gd name="T49" fmla="*/ 113 h 146"/>
              <a:gd name="T50" fmla="*/ 86 w 146"/>
              <a:gd name="T51" fmla="*/ 106 h 146"/>
              <a:gd name="T52" fmla="*/ 86 w 146"/>
              <a:gd name="T53" fmla="*/ 86 h 146"/>
              <a:gd name="T54" fmla="*/ 106 w 146"/>
              <a:gd name="T55" fmla="*/ 86 h 146"/>
              <a:gd name="T56" fmla="*/ 113 w 146"/>
              <a:gd name="T57" fmla="*/ 80 h 146"/>
              <a:gd name="T58" fmla="*/ 113 w 146"/>
              <a:gd name="T59" fmla="*/ 66 h 146"/>
              <a:gd name="T60" fmla="*/ 106 w 146"/>
              <a:gd name="T61" fmla="*/ 60 h 146"/>
              <a:gd name="T62" fmla="*/ 106 w 146"/>
              <a:gd name="T63" fmla="*/ 80 h 146"/>
              <a:gd name="T64" fmla="*/ 80 w 146"/>
              <a:gd name="T65" fmla="*/ 80 h 146"/>
              <a:gd name="T66" fmla="*/ 80 w 146"/>
              <a:gd name="T67" fmla="*/ 106 h 146"/>
              <a:gd name="T68" fmla="*/ 67 w 146"/>
              <a:gd name="T69" fmla="*/ 106 h 146"/>
              <a:gd name="T70" fmla="*/ 67 w 146"/>
              <a:gd name="T71" fmla="*/ 80 h 146"/>
              <a:gd name="T72" fmla="*/ 40 w 146"/>
              <a:gd name="T73" fmla="*/ 80 h 146"/>
              <a:gd name="T74" fmla="*/ 40 w 146"/>
              <a:gd name="T75" fmla="*/ 66 h 146"/>
              <a:gd name="T76" fmla="*/ 67 w 146"/>
              <a:gd name="T77" fmla="*/ 66 h 146"/>
              <a:gd name="T78" fmla="*/ 67 w 146"/>
              <a:gd name="T79" fmla="*/ 40 h 146"/>
              <a:gd name="T80" fmla="*/ 80 w 146"/>
              <a:gd name="T81" fmla="*/ 40 h 146"/>
              <a:gd name="T82" fmla="*/ 80 w 146"/>
              <a:gd name="T83" fmla="*/ 66 h 146"/>
              <a:gd name="T84" fmla="*/ 106 w 146"/>
              <a:gd name="T85" fmla="*/ 66 h 146"/>
              <a:gd name="T86" fmla="*/ 106 w 146"/>
              <a:gd name="T87" fmla="*/ 8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73" y="139"/>
                </a:moveTo>
                <a:cubicBezTo>
                  <a:pt x="37" y="139"/>
                  <a:pt x="7" y="110"/>
                  <a:pt x="7" y="73"/>
                </a:cubicBezTo>
                <a:cubicBezTo>
                  <a:pt x="7" y="36"/>
                  <a:pt x="37" y="7"/>
                  <a:pt x="73" y="7"/>
                </a:cubicBezTo>
                <a:cubicBezTo>
                  <a:pt x="110" y="7"/>
                  <a:pt x="139" y="36"/>
                  <a:pt x="139" y="73"/>
                </a:cubicBezTo>
                <a:cubicBezTo>
                  <a:pt x="139" y="110"/>
                  <a:pt x="110" y="139"/>
                  <a:pt x="73" y="139"/>
                </a:cubicBezTo>
                <a:close/>
                <a:moveTo>
                  <a:pt x="106" y="60"/>
                </a:moveTo>
                <a:cubicBezTo>
                  <a:pt x="86" y="60"/>
                  <a:pt x="86" y="60"/>
                  <a:pt x="86" y="60"/>
                </a:cubicBezTo>
                <a:cubicBezTo>
                  <a:pt x="86" y="40"/>
                  <a:pt x="86" y="40"/>
                  <a:pt x="86" y="40"/>
                </a:cubicBezTo>
                <a:cubicBezTo>
                  <a:pt x="86" y="36"/>
                  <a:pt x="83" y="33"/>
                  <a:pt x="80" y="33"/>
                </a:cubicBezTo>
                <a:cubicBezTo>
                  <a:pt x="67" y="33"/>
                  <a:pt x="67" y="33"/>
                  <a:pt x="67" y="33"/>
                </a:cubicBezTo>
                <a:cubicBezTo>
                  <a:pt x="63" y="33"/>
                  <a:pt x="60" y="36"/>
                  <a:pt x="60" y="40"/>
                </a:cubicBezTo>
                <a:cubicBezTo>
                  <a:pt x="60" y="60"/>
                  <a:pt x="60" y="60"/>
                  <a:pt x="60" y="60"/>
                </a:cubicBezTo>
                <a:cubicBezTo>
                  <a:pt x="40" y="60"/>
                  <a:pt x="40" y="60"/>
                  <a:pt x="40" y="60"/>
                </a:cubicBezTo>
                <a:cubicBezTo>
                  <a:pt x="36" y="60"/>
                  <a:pt x="33" y="63"/>
                  <a:pt x="33" y="66"/>
                </a:cubicBezTo>
                <a:cubicBezTo>
                  <a:pt x="33" y="80"/>
                  <a:pt x="33" y="80"/>
                  <a:pt x="33" y="80"/>
                </a:cubicBezTo>
                <a:cubicBezTo>
                  <a:pt x="33" y="83"/>
                  <a:pt x="36" y="86"/>
                  <a:pt x="40" y="86"/>
                </a:cubicBezTo>
                <a:cubicBezTo>
                  <a:pt x="60" y="86"/>
                  <a:pt x="60" y="86"/>
                  <a:pt x="60" y="86"/>
                </a:cubicBezTo>
                <a:cubicBezTo>
                  <a:pt x="60" y="106"/>
                  <a:pt x="60" y="106"/>
                  <a:pt x="60" y="106"/>
                </a:cubicBezTo>
                <a:cubicBezTo>
                  <a:pt x="60" y="110"/>
                  <a:pt x="63" y="113"/>
                  <a:pt x="67" y="113"/>
                </a:cubicBezTo>
                <a:cubicBezTo>
                  <a:pt x="80" y="113"/>
                  <a:pt x="80" y="113"/>
                  <a:pt x="80" y="113"/>
                </a:cubicBezTo>
                <a:cubicBezTo>
                  <a:pt x="83" y="113"/>
                  <a:pt x="86" y="110"/>
                  <a:pt x="86" y="106"/>
                </a:cubicBezTo>
                <a:cubicBezTo>
                  <a:pt x="86" y="86"/>
                  <a:pt x="86" y="86"/>
                  <a:pt x="86" y="86"/>
                </a:cubicBezTo>
                <a:cubicBezTo>
                  <a:pt x="106" y="86"/>
                  <a:pt x="106" y="86"/>
                  <a:pt x="106" y="86"/>
                </a:cubicBezTo>
                <a:cubicBezTo>
                  <a:pt x="110" y="86"/>
                  <a:pt x="113" y="83"/>
                  <a:pt x="113" y="80"/>
                </a:cubicBezTo>
                <a:cubicBezTo>
                  <a:pt x="113" y="66"/>
                  <a:pt x="113" y="66"/>
                  <a:pt x="113" y="66"/>
                </a:cubicBezTo>
                <a:cubicBezTo>
                  <a:pt x="113" y="63"/>
                  <a:pt x="110" y="60"/>
                  <a:pt x="106" y="60"/>
                </a:cubicBezTo>
                <a:close/>
                <a:moveTo>
                  <a:pt x="106" y="80"/>
                </a:moveTo>
                <a:cubicBezTo>
                  <a:pt x="80" y="80"/>
                  <a:pt x="80" y="80"/>
                  <a:pt x="80" y="80"/>
                </a:cubicBezTo>
                <a:cubicBezTo>
                  <a:pt x="80" y="106"/>
                  <a:pt x="80" y="106"/>
                  <a:pt x="80" y="106"/>
                </a:cubicBezTo>
                <a:cubicBezTo>
                  <a:pt x="67" y="106"/>
                  <a:pt x="67" y="106"/>
                  <a:pt x="67" y="106"/>
                </a:cubicBezTo>
                <a:cubicBezTo>
                  <a:pt x="67" y="80"/>
                  <a:pt x="67" y="80"/>
                  <a:pt x="67" y="80"/>
                </a:cubicBezTo>
                <a:cubicBezTo>
                  <a:pt x="40" y="80"/>
                  <a:pt x="40" y="80"/>
                  <a:pt x="40" y="80"/>
                </a:cubicBezTo>
                <a:cubicBezTo>
                  <a:pt x="40" y="66"/>
                  <a:pt x="40" y="66"/>
                  <a:pt x="40" y="66"/>
                </a:cubicBezTo>
                <a:cubicBezTo>
                  <a:pt x="67" y="66"/>
                  <a:pt x="67" y="66"/>
                  <a:pt x="67" y="66"/>
                </a:cubicBezTo>
                <a:cubicBezTo>
                  <a:pt x="67" y="40"/>
                  <a:pt x="67" y="40"/>
                  <a:pt x="67" y="40"/>
                </a:cubicBezTo>
                <a:cubicBezTo>
                  <a:pt x="80" y="40"/>
                  <a:pt x="80" y="40"/>
                  <a:pt x="80" y="40"/>
                </a:cubicBezTo>
                <a:cubicBezTo>
                  <a:pt x="80" y="66"/>
                  <a:pt x="80" y="66"/>
                  <a:pt x="80" y="66"/>
                </a:cubicBezTo>
                <a:cubicBezTo>
                  <a:pt x="106" y="66"/>
                  <a:pt x="106" y="66"/>
                  <a:pt x="106" y="66"/>
                </a:cubicBezTo>
                <a:lnTo>
                  <a:pt x="106" y="80"/>
                </a:lnTo>
                <a:close/>
              </a:path>
            </a:pathLst>
          </a:custGeom>
          <a:solidFill>
            <a:srgbClr val="165788"/>
          </a:solidFill>
          <a:ln>
            <a:noFill/>
          </a:ln>
        </p:spPr>
        <p:txBody>
          <a:bodyPr/>
          <a:lstStyle/>
          <a:p>
            <a:pPr eaLnBrk="1" fontAlgn="auto" hangingPunct="1">
              <a:spcBef>
                <a:spcPts val="0"/>
              </a:spcBef>
              <a:spcAft>
                <a:spcPts val="0"/>
              </a:spcAft>
              <a:defRPr/>
            </a:pPr>
            <a:endParaRPr lang="en-US">
              <a:latin typeface="+mn-lt"/>
            </a:endParaRPr>
          </a:p>
        </p:txBody>
      </p:sp>
      <p:sp>
        <p:nvSpPr>
          <p:cNvPr id="6" name="CuadroTexto 5">
            <a:extLst>
              <a:ext uri="{FF2B5EF4-FFF2-40B4-BE49-F238E27FC236}">
                <a16:creationId xmlns:a16="http://schemas.microsoft.com/office/drawing/2014/main" id="{58429B08-0D5C-B3D7-636D-6D4C412AE9F5}"/>
              </a:ext>
            </a:extLst>
          </p:cNvPr>
          <p:cNvSpPr txBox="1"/>
          <p:nvPr/>
        </p:nvSpPr>
        <p:spPr>
          <a:xfrm>
            <a:off x="938744" y="1073266"/>
            <a:ext cx="5504576" cy="1025922"/>
          </a:xfrm>
          <a:prstGeom prst="rect">
            <a:avLst/>
          </a:prstGeom>
          <a:noFill/>
        </p:spPr>
        <p:txBody>
          <a:bodyPr wrap="square">
            <a:spAutoFit/>
          </a:bodyPr>
          <a:lstStyle/>
          <a:p>
            <a:pPr>
              <a:spcAft>
                <a:spcPts val="800"/>
              </a:spcAft>
            </a:pPr>
            <a:r>
              <a:rPr lang="es-ES" sz="1800" dirty="0">
                <a:solidFill>
                  <a:srgbClr val="165788"/>
                </a:solidFill>
                <a:latin typeface="Arial Narrow" panose="020B0606020202030204" pitchFamily="34" charset="0"/>
                <a:cs typeface="Arial" panose="020B0604020202020204" pitchFamily="34" charset="0"/>
              </a:rPr>
              <a:t>Prevención de la violencia contra las mujeres en entornos sanitarios</a:t>
            </a:r>
          </a:p>
          <a:p>
            <a:pPr>
              <a:spcAft>
                <a:spcPts val="800"/>
              </a:spcAft>
            </a:pPr>
            <a:endParaRPr lang="es-ES" sz="1800" dirty="0">
              <a:solidFill>
                <a:srgbClr val="165788"/>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0209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uadroTexto 3">
            <a:extLst>
              <a:ext uri="{FF2B5EF4-FFF2-40B4-BE49-F238E27FC236}">
                <a16:creationId xmlns:a16="http://schemas.microsoft.com/office/drawing/2014/main" id="{AD999EDB-93E5-94E2-F511-D0DDC99D23E9}"/>
              </a:ext>
            </a:extLst>
          </p:cNvPr>
          <p:cNvSpPr txBox="1"/>
          <p:nvPr/>
        </p:nvSpPr>
        <p:spPr>
          <a:xfrm>
            <a:off x="282512" y="426128"/>
            <a:ext cx="6270536" cy="9079409"/>
          </a:xfrm>
          <a:prstGeom prst="rect">
            <a:avLst/>
          </a:prstGeom>
          <a:noFill/>
        </p:spPr>
        <p:txBody>
          <a:bodyPr wrap="square" lIns="91440" tIns="45720" rIns="91440" bIns="45720" anchor="t">
            <a:spAutoFit/>
          </a:bodyPr>
          <a:lstStyle/>
          <a:p>
            <a:pPr>
              <a:spcAft>
                <a:spcPts val="800"/>
              </a:spcAft>
            </a:pPr>
            <a:r>
              <a:rPr lang="es-ES" sz="2400" b="1" dirty="0">
                <a:solidFill>
                  <a:srgbClr val="165788"/>
                </a:solidFill>
                <a:latin typeface="Arial Narrow" panose="020B0606020202030204" pitchFamily="34" charset="0"/>
                <a:cs typeface="Arial" panose="020B0604020202020204" pitchFamily="34" charset="0"/>
              </a:rPr>
              <a:t>Formaciones específicas:</a:t>
            </a: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a:p>
            <a:pPr algn="l"/>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l"/>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OBJETIVO</a:t>
            </a:r>
            <a:r>
              <a:rPr lang="es-ES" sz="1200" dirty="0">
                <a:solidFill>
                  <a:schemeClr val="bg2">
                    <a:lumMod val="50000"/>
                  </a:schemeClr>
                </a:solidFill>
                <a:latin typeface="Arial Narrow" panose="020B0606020202030204" pitchFamily="34" charset="0"/>
                <a:cs typeface="Arial" panose="020B0604020202020204" pitchFamily="34" charset="0"/>
              </a:rPr>
              <a:t>: Dotar al espectro de profesionales jurídicos de aquellas herramientas necesarias para garantizar la prevención de la violencia contra las mujeres en el ejercicio de su profesión.</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DIRIGIDO A</a:t>
            </a:r>
            <a:r>
              <a:rPr lang="es-ES" sz="1200" dirty="0">
                <a:solidFill>
                  <a:schemeClr val="bg2">
                    <a:lumMod val="50000"/>
                  </a:schemeClr>
                </a:solidFill>
                <a:latin typeface="Arial Narrow" panose="020B0606020202030204" pitchFamily="34" charset="0"/>
                <a:cs typeface="Arial" panose="020B0604020202020204" pitchFamily="34" charset="0"/>
              </a:rPr>
              <a:t>: Profesionales del ámbito jurídico.</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MODALIDAD Y DURACIÓN</a:t>
            </a:r>
            <a:r>
              <a:rPr lang="es-ES" sz="1200" dirty="0">
                <a:solidFill>
                  <a:schemeClr val="bg2">
                    <a:lumMod val="50000"/>
                  </a:schemeClr>
                </a:solidFill>
                <a:latin typeface="Arial Narrow" panose="020B0606020202030204" pitchFamily="34" charset="0"/>
                <a:cs typeface="Arial" panose="020B0604020202020204" pitchFamily="34" charset="0"/>
              </a:rPr>
              <a:t>: 20 horas de formación online, a realizar en un máximo de cinco semanas.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ESTRUCTURA</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1. Conceptos básicos.</a:t>
            </a: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2. El papel de los operadores jurídicos en la detección e intervención frente a las violencias contra las mujeres.</a:t>
            </a:r>
            <a:endParaRPr lang="es-ES" dirty="0">
              <a:solidFill>
                <a:schemeClr val="bg2">
                  <a:lumMod val="50000"/>
                </a:schemeClr>
              </a:solidFill>
            </a:endParaRP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3. Acompañamiento jurídico a las víctimas de violencia machista. La victimización secundaria.</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4. Procedimientos de actuación.</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5. Víctimas en situaciones de vulnerabilidad: niños, niñas y adolescentes, migrantes y personas con discapacidad.</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6. Derecho de las víctimas a la atención integral. Mapa de recursos.</a:t>
            </a:r>
          </a:p>
          <a:p>
            <a:pPr marL="171450" indent="-171450">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FECHAS DE REALIZACIÓN</a:t>
            </a:r>
            <a:r>
              <a:rPr lang="es-ES" sz="1200" dirty="0">
                <a:solidFill>
                  <a:schemeClr val="bg2">
                    <a:lumMod val="50000"/>
                  </a:schemeClr>
                </a:solidFill>
                <a:latin typeface="Arial Narrow" panose="020B0606020202030204" pitchFamily="34" charset="0"/>
                <a:cs typeface="Arial" panose="020B0604020202020204" pitchFamily="34" charset="0"/>
              </a:rPr>
              <a:t>: Formación disponible en plataforma del 6 de mayo al 30 de junio del 2024.</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INSCRIPCIÓN</a:t>
            </a:r>
            <a:r>
              <a:rPr lang="es-ES" sz="1200" dirty="0">
                <a:solidFill>
                  <a:schemeClr val="bg2">
                    <a:lumMod val="50000"/>
                  </a:schemeClr>
                </a:solidFill>
                <a:latin typeface="Arial Narrow" panose="020B0606020202030204" pitchFamily="34" charset="0"/>
                <a:cs typeface="Arial" panose="020B0604020202020204" pitchFamily="34" charset="0"/>
              </a:rPr>
              <a:t>: A partir del 17 de abril de 2024, </a:t>
            </a:r>
            <a:r>
              <a:rPr lang="es-ES" sz="1200" dirty="0">
                <a:solidFill>
                  <a:schemeClr val="bg2">
                    <a:lumMod val="50000"/>
                  </a:schemeClr>
                </a:solidFill>
                <a:latin typeface="Arial Narrow" panose="020B0606020202030204" pitchFamily="34" charset="0"/>
                <a:cs typeface="Arial" panose="020B0604020202020204" pitchFamily="34" charset="0"/>
                <a:hlinkClick r:id="rId2"/>
              </a:rPr>
              <a:t>en el siguiente enlace</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PROFESORADO:</a:t>
            </a:r>
          </a:p>
          <a:p>
            <a:pPr algn="just"/>
            <a:endParaRPr lang="es-ES" sz="1200" b="1"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Juan Jesús Alcántara </a:t>
            </a:r>
            <a:r>
              <a:rPr lang="es-ES" sz="1200" dirty="0" err="1">
                <a:solidFill>
                  <a:schemeClr val="bg2">
                    <a:lumMod val="50000"/>
                  </a:schemeClr>
                </a:solidFill>
                <a:latin typeface="Arial Narrow" panose="020B0606020202030204" pitchFamily="34" charset="0"/>
                <a:cs typeface="Arial" panose="020B0604020202020204" pitchFamily="34" charset="0"/>
              </a:rPr>
              <a:t>Reifs</a:t>
            </a:r>
            <a:r>
              <a:rPr lang="es-ES" sz="1200" dirty="0">
                <a:solidFill>
                  <a:schemeClr val="bg2">
                    <a:lumMod val="50000"/>
                  </a:schemeClr>
                </a:solidFill>
                <a:latin typeface="Arial Narrow" panose="020B0606020202030204" pitchFamily="34" charset="0"/>
                <a:cs typeface="Arial" panose="020B0604020202020204" pitchFamily="34" charset="0"/>
              </a:rPr>
              <a:t>, oficial de la Policía Local de Córdoba y representante de la Asociación Nacional de Agentes Tutores (ANAT).</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Paloma </a:t>
            </a:r>
            <a:r>
              <a:rPr lang="es-ES" sz="1200" dirty="0" err="1">
                <a:solidFill>
                  <a:schemeClr val="bg2">
                    <a:lumMod val="50000"/>
                  </a:schemeClr>
                </a:solidFill>
                <a:latin typeface="Arial Narrow" panose="020B0606020202030204" pitchFamily="34" charset="0"/>
                <a:cs typeface="Arial" panose="020B0604020202020204" pitchFamily="34" charset="0"/>
              </a:rPr>
              <a:t>Cascales</a:t>
            </a:r>
            <a:r>
              <a:rPr lang="es-ES" sz="1200" dirty="0">
                <a:solidFill>
                  <a:schemeClr val="bg2">
                    <a:lumMod val="50000"/>
                  </a:schemeClr>
                </a:solidFill>
                <a:latin typeface="Arial Narrow" panose="020B0606020202030204" pitchFamily="34" charset="0"/>
                <a:cs typeface="Arial" panose="020B0604020202020204" pitchFamily="34" charset="0"/>
              </a:rPr>
              <a:t> Bernabéu, abogada. Vocal de la Subcomisión de Violencia sobre la Mujer del Consejo General de la Abogacía.</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Marga Cerro González, abogada. Presidenta de la Comisión de Igualdad del Consejo General de la Abogacía.</a:t>
            </a:r>
          </a:p>
          <a:p>
            <a:pPr marL="171450" indent="-171450" algn="just">
              <a:buFont typeface="Arial" panose="020B0604020202020204" pitchFamily="34" charset="0"/>
              <a:buChar char="•"/>
            </a:pPr>
            <a:r>
              <a:rPr lang="es-ES" sz="1200" dirty="0" err="1">
                <a:solidFill>
                  <a:schemeClr val="bg2">
                    <a:lumMod val="50000"/>
                  </a:schemeClr>
                </a:solidFill>
                <a:latin typeface="Arial Narrow" panose="020B0606020202030204" pitchFamily="34" charset="0"/>
                <a:cs typeface="Arial" panose="020B0604020202020204" pitchFamily="34" charset="0"/>
              </a:rPr>
              <a:t>Cira</a:t>
            </a:r>
            <a:r>
              <a:rPr lang="es-ES" sz="1200" dirty="0">
                <a:solidFill>
                  <a:schemeClr val="bg2">
                    <a:lumMod val="50000"/>
                  </a:schemeClr>
                </a:solidFill>
                <a:latin typeface="Arial Narrow" panose="020B0606020202030204" pitchFamily="34" charset="0"/>
                <a:cs typeface="Arial" panose="020B0604020202020204" pitchFamily="34" charset="0"/>
              </a:rPr>
              <a:t> García Domínguez, magistrada del Juzgado de Violencia sobre la Mujer </a:t>
            </a:r>
            <a:r>
              <a:rPr lang="es-ES" sz="1200" dirty="0" err="1">
                <a:solidFill>
                  <a:schemeClr val="bg2">
                    <a:lumMod val="50000"/>
                  </a:schemeClr>
                </a:solidFill>
                <a:latin typeface="Arial Narrow" panose="020B0606020202030204" pitchFamily="34" charset="0"/>
                <a:cs typeface="Arial" panose="020B0604020202020204" pitchFamily="34" charset="0"/>
              </a:rPr>
              <a:t>nº</a:t>
            </a:r>
            <a:r>
              <a:rPr lang="es-ES" sz="1200" dirty="0">
                <a:solidFill>
                  <a:schemeClr val="bg2">
                    <a:lumMod val="50000"/>
                  </a:schemeClr>
                </a:solidFill>
                <a:latin typeface="Arial Narrow" panose="020B0606020202030204" pitchFamily="34" charset="0"/>
                <a:cs typeface="Arial" panose="020B0604020202020204" pitchFamily="34" charset="0"/>
              </a:rPr>
              <a:t> 1 de Getafe. </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Isabel Giménez García, magistrada. Coordinadora de la Asociación de Mujeres Juezas.</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Susana Gisbert Grifo, fiscal especializada en violencia de género.</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Pilar Marco Francia, abogada. Profesora de Derecho penal y Criminología en la UCM.</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Flor Redondo Álvarez, trabajadora social forense.</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dirty="0">
                <a:solidFill>
                  <a:schemeClr val="bg2">
                    <a:lumMod val="50000"/>
                  </a:schemeClr>
                </a:solidFill>
                <a:latin typeface="Arial Narrow" panose="020B0606020202030204" pitchFamily="34" charset="0"/>
                <a:cs typeface="Arial" panose="020B0604020202020204" pitchFamily="34" charset="0"/>
              </a:rPr>
              <a:t>Para más información: </a:t>
            </a:r>
            <a:r>
              <a:rPr lang="es-ES" sz="1100" u="sng" kern="100" dirty="0">
                <a:solidFill>
                  <a:srgbClr val="0563C1"/>
                </a:solidFill>
                <a:effectLst/>
                <a:ea typeface="Calibri" panose="020F0502020204030204" pitchFamily="34" charset="0"/>
                <a:cs typeface="Arial" panose="020B0604020202020204" pitchFamily="34" charset="0"/>
                <a:hlinkClick r:id="rId3"/>
              </a:rPr>
              <a:t>info@prevencionvg.com</a:t>
            </a:r>
            <a:endParaRPr lang="en-GB" sz="1100" kern="100" dirty="0">
              <a:effectLst/>
              <a:ea typeface="Calibri" panose="020F0502020204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p:txBody>
      </p:sp>
      <p:sp>
        <p:nvSpPr>
          <p:cNvPr id="5" name="Freeform 84">
            <a:extLst>
              <a:ext uri="{FF2B5EF4-FFF2-40B4-BE49-F238E27FC236}">
                <a16:creationId xmlns:a16="http://schemas.microsoft.com/office/drawing/2014/main" id="{87A3282B-C686-0DF9-4BB8-543303542F2E}"/>
              </a:ext>
            </a:extLst>
          </p:cNvPr>
          <p:cNvSpPr>
            <a:spLocks noEditPoints="1"/>
          </p:cNvSpPr>
          <p:nvPr/>
        </p:nvSpPr>
        <p:spPr bwMode="auto">
          <a:xfrm>
            <a:off x="354864" y="1187765"/>
            <a:ext cx="547688" cy="398462"/>
          </a:xfrm>
          <a:custGeom>
            <a:avLst/>
            <a:gdLst>
              <a:gd name="T0" fmla="*/ 144 w 146"/>
              <a:gd name="T1" fmla="*/ 27 h 106"/>
              <a:gd name="T2" fmla="*/ 144 w 146"/>
              <a:gd name="T3" fmla="*/ 27 h 106"/>
              <a:gd name="T4" fmla="*/ 75 w 146"/>
              <a:gd name="T5" fmla="*/ 1 h 106"/>
              <a:gd name="T6" fmla="*/ 73 w 146"/>
              <a:gd name="T7" fmla="*/ 0 h 106"/>
              <a:gd name="T8" fmla="*/ 72 w 146"/>
              <a:gd name="T9" fmla="*/ 1 h 106"/>
              <a:gd name="T10" fmla="*/ 2 w 146"/>
              <a:gd name="T11" fmla="*/ 27 h 106"/>
              <a:gd name="T12" fmla="*/ 2 w 146"/>
              <a:gd name="T13" fmla="*/ 27 h 106"/>
              <a:gd name="T14" fmla="*/ 2 w 146"/>
              <a:gd name="T15" fmla="*/ 33 h 106"/>
              <a:gd name="T16" fmla="*/ 2 w 146"/>
              <a:gd name="T17" fmla="*/ 33 h 106"/>
              <a:gd name="T18" fmla="*/ 9 w 146"/>
              <a:gd name="T19" fmla="*/ 36 h 106"/>
              <a:gd name="T20" fmla="*/ 0 w 146"/>
              <a:gd name="T21" fmla="*/ 73 h 106"/>
              <a:gd name="T22" fmla="*/ 14 w 146"/>
              <a:gd name="T23" fmla="*/ 73 h 106"/>
              <a:gd name="T24" fmla="*/ 15 w 146"/>
              <a:gd name="T25" fmla="*/ 38 h 106"/>
              <a:gd name="T26" fmla="*/ 20 w 146"/>
              <a:gd name="T27" fmla="*/ 89 h 106"/>
              <a:gd name="T28" fmla="*/ 20 w 146"/>
              <a:gd name="T29" fmla="*/ 90 h 106"/>
              <a:gd name="T30" fmla="*/ 24 w 146"/>
              <a:gd name="T31" fmla="*/ 93 h 106"/>
              <a:gd name="T32" fmla="*/ 49 w 146"/>
              <a:gd name="T33" fmla="*/ 87 h 106"/>
              <a:gd name="T34" fmla="*/ 71 w 146"/>
              <a:gd name="T35" fmla="*/ 106 h 106"/>
              <a:gd name="T36" fmla="*/ 75 w 146"/>
              <a:gd name="T37" fmla="*/ 106 h 106"/>
              <a:gd name="T38" fmla="*/ 100 w 146"/>
              <a:gd name="T39" fmla="*/ 87 h 106"/>
              <a:gd name="T40" fmla="*/ 125 w 146"/>
              <a:gd name="T41" fmla="*/ 93 h 106"/>
              <a:gd name="T42" fmla="*/ 129 w 146"/>
              <a:gd name="T43" fmla="*/ 90 h 106"/>
              <a:gd name="T44" fmla="*/ 129 w 146"/>
              <a:gd name="T45" fmla="*/ 89 h 106"/>
              <a:gd name="T46" fmla="*/ 144 w 146"/>
              <a:gd name="T47" fmla="*/ 33 h 106"/>
              <a:gd name="T48" fmla="*/ 144 w 146"/>
              <a:gd name="T49" fmla="*/ 33 h 106"/>
              <a:gd name="T50" fmla="*/ 146 w 146"/>
              <a:gd name="T51" fmla="*/ 30 h 106"/>
              <a:gd name="T52" fmla="*/ 100 w 146"/>
              <a:gd name="T53" fmla="*/ 80 h 106"/>
              <a:gd name="T54" fmla="*/ 100 w 146"/>
              <a:gd name="T55" fmla="*/ 80 h 106"/>
              <a:gd name="T56" fmla="*/ 98 w 146"/>
              <a:gd name="T57" fmla="*/ 80 h 106"/>
              <a:gd name="T58" fmla="*/ 52 w 146"/>
              <a:gd name="T59" fmla="*/ 80 h 106"/>
              <a:gd name="T60" fmla="*/ 50 w 146"/>
              <a:gd name="T61" fmla="*/ 80 h 106"/>
              <a:gd name="T62" fmla="*/ 49 w 146"/>
              <a:gd name="T63" fmla="*/ 80 h 106"/>
              <a:gd name="T64" fmla="*/ 32 w 146"/>
              <a:gd name="T65" fmla="*/ 45 h 106"/>
              <a:gd name="T66" fmla="*/ 72 w 146"/>
              <a:gd name="T67" fmla="*/ 60 h 106"/>
              <a:gd name="T68" fmla="*/ 75 w 146"/>
              <a:gd name="T69" fmla="*/ 60 h 106"/>
              <a:gd name="T70" fmla="*/ 114 w 146"/>
              <a:gd name="T71" fmla="*/ 45 h 106"/>
              <a:gd name="T72" fmla="*/ 73 w 146"/>
              <a:gd name="T73" fmla="*/ 53 h 106"/>
              <a:gd name="T74" fmla="*/ 73 w 146"/>
              <a:gd name="T75" fmla="*/ 7 h 106"/>
              <a:gd name="T76" fmla="*/ 73 w 146"/>
              <a:gd name="T77"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06">
                <a:moveTo>
                  <a:pt x="146" y="30"/>
                </a:moveTo>
                <a:cubicBezTo>
                  <a:pt x="146" y="29"/>
                  <a:pt x="145" y="28"/>
                  <a:pt x="144" y="27"/>
                </a:cubicBezTo>
                <a:cubicBezTo>
                  <a:pt x="144" y="27"/>
                  <a:pt x="144" y="27"/>
                  <a:pt x="144" y="27"/>
                </a:cubicBezTo>
                <a:cubicBezTo>
                  <a:pt x="144" y="27"/>
                  <a:pt x="144" y="27"/>
                  <a:pt x="144" y="27"/>
                </a:cubicBezTo>
                <a:cubicBezTo>
                  <a:pt x="144" y="27"/>
                  <a:pt x="144" y="27"/>
                  <a:pt x="144" y="27"/>
                </a:cubicBezTo>
                <a:cubicBezTo>
                  <a:pt x="75" y="1"/>
                  <a:pt x="75" y="1"/>
                  <a:pt x="75" y="1"/>
                </a:cubicBezTo>
                <a:cubicBezTo>
                  <a:pt x="75" y="1"/>
                  <a:pt x="75" y="1"/>
                  <a:pt x="75" y="1"/>
                </a:cubicBezTo>
                <a:cubicBezTo>
                  <a:pt x="74" y="1"/>
                  <a:pt x="74" y="0"/>
                  <a:pt x="73" y="0"/>
                </a:cubicBezTo>
                <a:cubicBezTo>
                  <a:pt x="73" y="0"/>
                  <a:pt x="72" y="1"/>
                  <a:pt x="72" y="1"/>
                </a:cubicBezTo>
                <a:cubicBezTo>
                  <a:pt x="72" y="1"/>
                  <a:pt x="72" y="1"/>
                  <a:pt x="72" y="1"/>
                </a:cubicBezTo>
                <a:cubicBezTo>
                  <a:pt x="2" y="27"/>
                  <a:pt x="2" y="27"/>
                  <a:pt x="2" y="27"/>
                </a:cubicBezTo>
                <a:cubicBezTo>
                  <a:pt x="2" y="27"/>
                  <a:pt x="2" y="27"/>
                  <a:pt x="2" y="27"/>
                </a:cubicBezTo>
                <a:cubicBezTo>
                  <a:pt x="2" y="27"/>
                  <a:pt x="2" y="27"/>
                  <a:pt x="2" y="27"/>
                </a:cubicBezTo>
                <a:cubicBezTo>
                  <a:pt x="2" y="27"/>
                  <a:pt x="2" y="27"/>
                  <a:pt x="2" y="27"/>
                </a:cubicBezTo>
                <a:cubicBezTo>
                  <a:pt x="1" y="28"/>
                  <a:pt x="0" y="29"/>
                  <a:pt x="0" y="30"/>
                </a:cubicBezTo>
                <a:cubicBezTo>
                  <a:pt x="0" y="31"/>
                  <a:pt x="1" y="33"/>
                  <a:pt x="2" y="33"/>
                </a:cubicBezTo>
                <a:cubicBezTo>
                  <a:pt x="2" y="33"/>
                  <a:pt x="2" y="33"/>
                  <a:pt x="2" y="33"/>
                </a:cubicBezTo>
                <a:cubicBezTo>
                  <a:pt x="2" y="33"/>
                  <a:pt x="2" y="33"/>
                  <a:pt x="2" y="33"/>
                </a:cubicBezTo>
                <a:cubicBezTo>
                  <a:pt x="2" y="33"/>
                  <a:pt x="2" y="33"/>
                  <a:pt x="2" y="33"/>
                </a:cubicBezTo>
                <a:cubicBezTo>
                  <a:pt x="9" y="36"/>
                  <a:pt x="9" y="36"/>
                  <a:pt x="9" y="36"/>
                </a:cubicBezTo>
                <a:cubicBezTo>
                  <a:pt x="4" y="67"/>
                  <a:pt x="4" y="67"/>
                  <a:pt x="4" y="67"/>
                </a:cubicBezTo>
                <a:cubicBezTo>
                  <a:pt x="2" y="68"/>
                  <a:pt x="0" y="70"/>
                  <a:pt x="0" y="73"/>
                </a:cubicBezTo>
                <a:cubicBezTo>
                  <a:pt x="0" y="77"/>
                  <a:pt x="3" y="80"/>
                  <a:pt x="7" y="80"/>
                </a:cubicBezTo>
                <a:cubicBezTo>
                  <a:pt x="11" y="80"/>
                  <a:pt x="14" y="77"/>
                  <a:pt x="14" y="73"/>
                </a:cubicBezTo>
                <a:cubicBezTo>
                  <a:pt x="14" y="71"/>
                  <a:pt x="13" y="69"/>
                  <a:pt x="11" y="68"/>
                </a:cubicBezTo>
                <a:cubicBezTo>
                  <a:pt x="15" y="38"/>
                  <a:pt x="15" y="38"/>
                  <a:pt x="15" y="38"/>
                </a:cubicBezTo>
                <a:cubicBezTo>
                  <a:pt x="26" y="42"/>
                  <a:pt x="26" y="42"/>
                  <a:pt x="26" y="42"/>
                </a:cubicBezTo>
                <a:cubicBezTo>
                  <a:pt x="20" y="89"/>
                  <a:pt x="20" y="89"/>
                  <a:pt x="20" y="89"/>
                </a:cubicBezTo>
                <a:cubicBezTo>
                  <a:pt x="20" y="89"/>
                  <a:pt x="20" y="89"/>
                  <a:pt x="20" y="89"/>
                </a:cubicBezTo>
                <a:cubicBezTo>
                  <a:pt x="20" y="89"/>
                  <a:pt x="20" y="90"/>
                  <a:pt x="20" y="90"/>
                </a:cubicBezTo>
                <a:cubicBezTo>
                  <a:pt x="20" y="92"/>
                  <a:pt x="22" y="93"/>
                  <a:pt x="23" y="93"/>
                </a:cubicBezTo>
                <a:cubicBezTo>
                  <a:pt x="24" y="93"/>
                  <a:pt x="24" y="93"/>
                  <a:pt x="24" y="93"/>
                </a:cubicBezTo>
                <a:cubicBezTo>
                  <a:pt x="24" y="93"/>
                  <a:pt x="24" y="93"/>
                  <a:pt x="24" y="93"/>
                </a:cubicBezTo>
                <a:cubicBezTo>
                  <a:pt x="49" y="87"/>
                  <a:pt x="49" y="87"/>
                  <a:pt x="49" y="87"/>
                </a:cubicBezTo>
                <a:cubicBezTo>
                  <a:pt x="71" y="106"/>
                  <a:pt x="71" y="106"/>
                  <a:pt x="71" y="106"/>
                </a:cubicBezTo>
                <a:cubicBezTo>
                  <a:pt x="71" y="106"/>
                  <a:pt x="71" y="106"/>
                  <a:pt x="71" y="106"/>
                </a:cubicBezTo>
                <a:cubicBezTo>
                  <a:pt x="72" y="106"/>
                  <a:pt x="72" y="106"/>
                  <a:pt x="73" y="106"/>
                </a:cubicBezTo>
                <a:cubicBezTo>
                  <a:pt x="74" y="106"/>
                  <a:pt x="74" y="106"/>
                  <a:pt x="75" y="106"/>
                </a:cubicBezTo>
                <a:cubicBezTo>
                  <a:pt x="75" y="106"/>
                  <a:pt x="75" y="106"/>
                  <a:pt x="75" y="106"/>
                </a:cubicBezTo>
                <a:cubicBezTo>
                  <a:pt x="100" y="87"/>
                  <a:pt x="100" y="87"/>
                  <a:pt x="100" y="87"/>
                </a:cubicBezTo>
                <a:cubicBezTo>
                  <a:pt x="125" y="93"/>
                  <a:pt x="125" y="93"/>
                  <a:pt x="125" y="93"/>
                </a:cubicBezTo>
                <a:cubicBezTo>
                  <a:pt x="125" y="93"/>
                  <a:pt x="125" y="93"/>
                  <a:pt x="125" y="93"/>
                </a:cubicBezTo>
                <a:cubicBezTo>
                  <a:pt x="126" y="93"/>
                  <a:pt x="126" y="93"/>
                  <a:pt x="126" y="93"/>
                </a:cubicBezTo>
                <a:cubicBezTo>
                  <a:pt x="128" y="93"/>
                  <a:pt x="129" y="92"/>
                  <a:pt x="129" y="90"/>
                </a:cubicBezTo>
                <a:cubicBezTo>
                  <a:pt x="129" y="90"/>
                  <a:pt x="129" y="89"/>
                  <a:pt x="129" y="89"/>
                </a:cubicBezTo>
                <a:cubicBezTo>
                  <a:pt x="129" y="89"/>
                  <a:pt x="129" y="89"/>
                  <a:pt x="129" y="89"/>
                </a:cubicBezTo>
                <a:cubicBezTo>
                  <a:pt x="121" y="42"/>
                  <a:pt x="121" y="42"/>
                  <a:pt x="121" y="42"/>
                </a:cubicBezTo>
                <a:cubicBezTo>
                  <a:pt x="144" y="33"/>
                  <a:pt x="144" y="33"/>
                  <a:pt x="144" y="33"/>
                </a:cubicBezTo>
                <a:cubicBezTo>
                  <a:pt x="144" y="33"/>
                  <a:pt x="144" y="33"/>
                  <a:pt x="144" y="33"/>
                </a:cubicBezTo>
                <a:cubicBezTo>
                  <a:pt x="144" y="33"/>
                  <a:pt x="144" y="33"/>
                  <a:pt x="144" y="33"/>
                </a:cubicBezTo>
                <a:cubicBezTo>
                  <a:pt x="144" y="33"/>
                  <a:pt x="144" y="33"/>
                  <a:pt x="144" y="33"/>
                </a:cubicBezTo>
                <a:cubicBezTo>
                  <a:pt x="145" y="33"/>
                  <a:pt x="146" y="31"/>
                  <a:pt x="146" y="30"/>
                </a:cubicBezTo>
                <a:close/>
                <a:moveTo>
                  <a:pt x="122" y="85"/>
                </a:moveTo>
                <a:cubicBezTo>
                  <a:pt x="100" y="80"/>
                  <a:pt x="100" y="80"/>
                  <a:pt x="100" y="80"/>
                </a:cubicBezTo>
                <a:cubicBezTo>
                  <a:pt x="100" y="80"/>
                  <a:pt x="100" y="80"/>
                  <a:pt x="100" y="80"/>
                </a:cubicBezTo>
                <a:cubicBezTo>
                  <a:pt x="100" y="80"/>
                  <a:pt x="100" y="80"/>
                  <a:pt x="100" y="80"/>
                </a:cubicBezTo>
                <a:cubicBezTo>
                  <a:pt x="99" y="80"/>
                  <a:pt x="98" y="80"/>
                  <a:pt x="98" y="80"/>
                </a:cubicBezTo>
                <a:cubicBezTo>
                  <a:pt x="98" y="80"/>
                  <a:pt x="98" y="80"/>
                  <a:pt x="98" y="80"/>
                </a:cubicBezTo>
                <a:cubicBezTo>
                  <a:pt x="73" y="99"/>
                  <a:pt x="73" y="99"/>
                  <a:pt x="73" y="99"/>
                </a:cubicBezTo>
                <a:cubicBezTo>
                  <a:pt x="52" y="80"/>
                  <a:pt x="52" y="80"/>
                  <a:pt x="52" y="80"/>
                </a:cubicBezTo>
                <a:cubicBezTo>
                  <a:pt x="52" y="81"/>
                  <a:pt x="52" y="81"/>
                  <a:pt x="52" y="81"/>
                </a:cubicBezTo>
                <a:cubicBezTo>
                  <a:pt x="51" y="80"/>
                  <a:pt x="51" y="80"/>
                  <a:pt x="50" y="80"/>
                </a:cubicBezTo>
                <a:cubicBezTo>
                  <a:pt x="50" y="80"/>
                  <a:pt x="49" y="80"/>
                  <a:pt x="49" y="80"/>
                </a:cubicBezTo>
                <a:cubicBezTo>
                  <a:pt x="49" y="80"/>
                  <a:pt x="49" y="80"/>
                  <a:pt x="49" y="80"/>
                </a:cubicBezTo>
                <a:cubicBezTo>
                  <a:pt x="27" y="85"/>
                  <a:pt x="27" y="85"/>
                  <a:pt x="27" y="85"/>
                </a:cubicBezTo>
                <a:cubicBezTo>
                  <a:pt x="32" y="45"/>
                  <a:pt x="32" y="45"/>
                  <a:pt x="32" y="45"/>
                </a:cubicBezTo>
                <a:cubicBezTo>
                  <a:pt x="72" y="60"/>
                  <a:pt x="72" y="60"/>
                  <a:pt x="72" y="60"/>
                </a:cubicBezTo>
                <a:cubicBezTo>
                  <a:pt x="72" y="60"/>
                  <a:pt x="72" y="60"/>
                  <a:pt x="72" y="60"/>
                </a:cubicBezTo>
                <a:cubicBezTo>
                  <a:pt x="72" y="60"/>
                  <a:pt x="73" y="60"/>
                  <a:pt x="73" y="60"/>
                </a:cubicBezTo>
                <a:cubicBezTo>
                  <a:pt x="74" y="60"/>
                  <a:pt x="74" y="60"/>
                  <a:pt x="75" y="60"/>
                </a:cubicBezTo>
                <a:cubicBezTo>
                  <a:pt x="75" y="60"/>
                  <a:pt x="75" y="60"/>
                  <a:pt x="75" y="60"/>
                </a:cubicBezTo>
                <a:cubicBezTo>
                  <a:pt x="114" y="45"/>
                  <a:pt x="114" y="45"/>
                  <a:pt x="114" y="45"/>
                </a:cubicBezTo>
                <a:lnTo>
                  <a:pt x="122" y="85"/>
                </a:lnTo>
                <a:close/>
                <a:moveTo>
                  <a:pt x="73" y="53"/>
                </a:moveTo>
                <a:cubicBezTo>
                  <a:pt x="13" y="30"/>
                  <a:pt x="13" y="30"/>
                  <a:pt x="13" y="30"/>
                </a:cubicBezTo>
                <a:cubicBezTo>
                  <a:pt x="73" y="7"/>
                  <a:pt x="73" y="7"/>
                  <a:pt x="73" y="7"/>
                </a:cubicBezTo>
                <a:cubicBezTo>
                  <a:pt x="133" y="30"/>
                  <a:pt x="133" y="30"/>
                  <a:pt x="133" y="30"/>
                </a:cubicBezTo>
                <a:lnTo>
                  <a:pt x="73" y="53"/>
                </a:lnTo>
                <a:close/>
              </a:path>
            </a:pathLst>
          </a:custGeom>
          <a:solidFill>
            <a:srgbClr val="165788"/>
          </a:solidFill>
          <a:ln>
            <a:noFill/>
          </a:ln>
        </p:spPr>
        <p:txBody>
          <a:bodyPr/>
          <a:lstStyle/>
          <a:p>
            <a:pPr eaLnBrk="1" fontAlgn="auto" hangingPunct="1">
              <a:spcBef>
                <a:spcPts val="0"/>
              </a:spcBef>
              <a:spcAft>
                <a:spcPts val="0"/>
              </a:spcAft>
              <a:defRPr/>
            </a:pPr>
            <a:endParaRPr lang="en-US">
              <a:latin typeface="+mn-lt"/>
            </a:endParaRPr>
          </a:p>
        </p:txBody>
      </p:sp>
      <p:sp>
        <p:nvSpPr>
          <p:cNvPr id="9" name="CuadroTexto 8">
            <a:extLst>
              <a:ext uri="{FF2B5EF4-FFF2-40B4-BE49-F238E27FC236}">
                <a16:creationId xmlns:a16="http://schemas.microsoft.com/office/drawing/2014/main" id="{9A5157E9-BF1B-621C-FCCB-65FCAFC644E9}"/>
              </a:ext>
            </a:extLst>
          </p:cNvPr>
          <p:cNvSpPr txBox="1"/>
          <p:nvPr/>
        </p:nvSpPr>
        <p:spPr>
          <a:xfrm>
            <a:off x="938744" y="1073266"/>
            <a:ext cx="5504576" cy="1025922"/>
          </a:xfrm>
          <a:prstGeom prst="rect">
            <a:avLst/>
          </a:prstGeom>
          <a:noFill/>
        </p:spPr>
        <p:txBody>
          <a:bodyPr wrap="square">
            <a:spAutoFit/>
          </a:bodyPr>
          <a:lstStyle/>
          <a:p>
            <a:pPr>
              <a:spcAft>
                <a:spcPts val="800"/>
              </a:spcAft>
            </a:pPr>
            <a:r>
              <a:rPr lang="es-ES" sz="1800" dirty="0">
                <a:solidFill>
                  <a:srgbClr val="165788"/>
                </a:solidFill>
                <a:latin typeface="Arial Narrow" panose="020B0606020202030204" pitchFamily="34" charset="0"/>
                <a:cs typeface="Arial" panose="020B0604020202020204" pitchFamily="34" charset="0"/>
              </a:rPr>
              <a:t>Prevención de la violencia contra las mujeres en entornos jurídicos</a:t>
            </a:r>
          </a:p>
          <a:p>
            <a:pPr>
              <a:spcAft>
                <a:spcPts val="800"/>
              </a:spcAft>
            </a:pPr>
            <a:endParaRPr lang="es-ES" sz="1800" dirty="0">
              <a:solidFill>
                <a:srgbClr val="165788"/>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7030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42-F430-F94D-A5FF-DB0E2BAF8C3D}"/>
            </a:ext>
          </a:extLst>
        </p:cNvPr>
        <p:cNvGrpSpPr/>
        <p:nvPr/>
      </p:nvGrpSpPr>
      <p:grpSpPr>
        <a:xfrm>
          <a:off x="0" y="0"/>
          <a:ext cx="0" cy="0"/>
          <a:chOff x="0" y="0"/>
          <a:chExt cx="0" cy="0"/>
        </a:xfrm>
      </p:grpSpPr>
      <p:sp>
        <p:nvSpPr>
          <p:cNvPr id="8" name="Persegi Panjang 15">
            <a:extLst>
              <a:ext uri="{FF2B5EF4-FFF2-40B4-BE49-F238E27FC236}">
                <a16:creationId xmlns:a16="http://schemas.microsoft.com/office/drawing/2014/main" id="{8F8B5E98-C0BB-4A23-633A-27FB55520063}"/>
              </a:ext>
            </a:extLst>
          </p:cNvPr>
          <p:cNvSpPr/>
          <p:nvPr/>
        </p:nvSpPr>
        <p:spPr>
          <a:xfrm>
            <a:off x="3" y="2327652"/>
            <a:ext cx="91439" cy="3319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uadroTexto 3">
            <a:extLst>
              <a:ext uri="{FF2B5EF4-FFF2-40B4-BE49-F238E27FC236}">
                <a16:creationId xmlns:a16="http://schemas.microsoft.com/office/drawing/2014/main" id="{AD999EDB-93E5-94E2-F511-D0DDC99D23E9}"/>
              </a:ext>
            </a:extLst>
          </p:cNvPr>
          <p:cNvSpPr txBox="1"/>
          <p:nvPr/>
        </p:nvSpPr>
        <p:spPr>
          <a:xfrm>
            <a:off x="282512" y="426128"/>
            <a:ext cx="6270536" cy="8915261"/>
          </a:xfrm>
          <a:prstGeom prst="rect">
            <a:avLst/>
          </a:prstGeom>
          <a:noFill/>
        </p:spPr>
        <p:txBody>
          <a:bodyPr wrap="square" lIns="91440" tIns="45720" rIns="91440" bIns="45720" anchor="t">
            <a:spAutoFit/>
          </a:bodyPr>
          <a:lstStyle/>
          <a:p>
            <a:pPr>
              <a:spcAft>
                <a:spcPts val="800"/>
              </a:spcAft>
            </a:pPr>
            <a:r>
              <a:rPr lang="es-ES" sz="2400" b="1" dirty="0">
                <a:solidFill>
                  <a:srgbClr val="165788"/>
                </a:solidFill>
                <a:latin typeface="Arial Narrow" panose="020B0606020202030204" pitchFamily="34" charset="0"/>
                <a:cs typeface="Arial" panose="020B0604020202020204" pitchFamily="34" charset="0"/>
              </a:rPr>
              <a:t>Formaciones específicas:</a:t>
            </a:r>
          </a:p>
          <a:p>
            <a:pPr>
              <a:spcAft>
                <a:spcPts val="800"/>
              </a:spcAft>
            </a:pPr>
            <a:endParaRPr lang="es-ES" sz="1600" b="1" dirty="0">
              <a:solidFill>
                <a:srgbClr val="165788"/>
              </a:solidFill>
              <a:latin typeface="Arial Narrow" panose="020B0606020202030204" pitchFamily="34" charset="0"/>
              <a:cs typeface="Arial" panose="020B0604020202020204" pitchFamily="34" charset="0"/>
            </a:endParaRPr>
          </a:p>
          <a:p>
            <a:pPr algn="l"/>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l"/>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l"/>
            <a:endParaRPr lang="es-ES" sz="1200" b="1"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OBJETIVO: </a:t>
            </a:r>
            <a:r>
              <a:rPr lang="es-ES" sz="1200" dirty="0">
                <a:solidFill>
                  <a:schemeClr val="bg2">
                    <a:lumMod val="50000"/>
                  </a:schemeClr>
                </a:solidFill>
                <a:latin typeface="Arial Narrow" panose="020B0606020202030204" pitchFamily="34" charset="0"/>
                <a:cs typeface="Arial" panose="020B0604020202020204" pitchFamily="34" charset="0"/>
              </a:rPr>
              <a:t>Dotar al espectro de profesionales sociales de aquellas herramientas necesarias para garantizar la prevención de la violencia contra las mujeres en el ejercicio de su profesión.</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DIRIGIDO A</a:t>
            </a:r>
            <a:r>
              <a:rPr lang="es-ES" sz="1200" dirty="0">
                <a:solidFill>
                  <a:schemeClr val="bg2">
                    <a:lumMod val="50000"/>
                  </a:schemeClr>
                </a:solidFill>
                <a:latin typeface="Arial Narrow" panose="020B0606020202030204" pitchFamily="34" charset="0"/>
                <a:cs typeface="Arial" panose="020B0604020202020204" pitchFamily="34" charset="0"/>
              </a:rPr>
              <a:t>: Profesionales del ámbito social.</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MODALIDAD Y DURACIÓN</a:t>
            </a:r>
            <a:r>
              <a:rPr lang="es-ES" sz="1200" dirty="0">
                <a:solidFill>
                  <a:schemeClr val="bg2">
                    <a:lumMod val="50000"/>
                  </a:schemeClr>
                </a:solidFill>
                <a:latin typeface="Arial Narrow" panose="020B0606020202030204" pitchFamily="34" charset="0"/>
                <a:cs typeface="Arial" panose="020B0604020202020204" pitchFamily="34" charset="0"/>
              </a:rPr>
              <a:t>: 20 horas de formación online, a realizar en un máximo de cinco semanas.</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ESTRUCTURA</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buFont typeface="Arial" panose="020B0604020202020204" pitchFamily="34" charset="0"/>
              <a:buChar char="•"/>
            </a:pPr>
            <a:r>
              <a:rPr lang="es-ES" sz="1200" dirty="0">
                <a:solidFill>
                  <a:schemeClr val="bg2">
                    <a:lumMod val="50000"/>
                  </a:schemeClr>
                </a:solidFill>
                <a:latin typeface="Arial Narrow"/>
                <a:cs typeface="Arial"/>
              </a:rPr>
              <a:t>Módulo introductorio.</a:t>
            </a:r>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1. Conceptos básicos.</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2. El papel de los servicios sociales y los recursos especializados en la detección de las violencias machistas.</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3. Identificación de situaciones de violencias machistas y acompañamiento social a mujeres y sus familias. La victimización secundaria.</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4. Actuaciones y procesos en situaciones de violencia machista.</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5. El daño social en violencia de género y sexual. Actuaciones ante la violencia sexual en colectivos vulnerables.</a:t>
            </a:r>
          </a:p>
          <a:p>
            <a:pPr marL="171450" indent="-171450">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Módulo 6. Derecho de las víctimas a la atención integral. Propuestas y buenas prácticas. Mapa de recursos.</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FECHAS DE REALIZACIÓN</a:t>
            </a:r>
            <a:r>
              <a:rPr lang="es-ES" sz="1200" dirty="0">
                <a:solidFill>
                  <a:schemeClr val="bg2">
                    <a:lumMod val="50000"/>
                  </a:schemeClr>
                </a:solidFill>
                <a:latin typeface="Arial Narrow" panose="020B0606020202030204" pitchFamily="34" charset="0"/>
                <a:cs typeface="Arial" panose="020B0604020202020204" pitchFamily="34" charset="0"/>
              </a:rPr>
              <a:t>: Formación disponible en plataforma del 13 de mayo al 30 de junio del 2024.</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INSCRIPCIÓN</a:t>
            </a:r>
            <a:r>
              <a:rPr lang="es-ES" sz="1200" dirty="0">
                <a:solidFill>
                  <a:schemeClr val="bg2">
                    <a:lumMod val="50000"/>
                  </a:schemeClr>
                </a:solidFill>
                <a:latin typeface="Arial Narrow" panose="020B0606020202030204" pitchFamily="34" charset="0"/>
                <a:cs typeface="Arial" panose="020B0604020202020204" pitchFamily="34" charset="0"/>
              </a:rPr>
              <a:t>: A partir del 17 de abril de 2024, </a:t>
            </a:r>
            <a:r>
              <a:rPr lang="es-ES" sz="1200" dirty="0">
                <a:solidFill>
                  <a:schemeClr val="bg2">
                    <a:lumMod val="50000"/>
                  </a:schemeClr>
                </a:solidFill>
                <a:latin typeface="Arial Narrow" panose="020B0606020202030204" pitchFamily="34" charset="0"/>
                <a:cs typeface="Arial" panose="020B0604020202020204" pitchFamily="34" charset="0"/>
                <a:hlinkClick r:id="rId2"/>
              </a:rPr>
              <a:t>en el siguiente enlace</a:t>
            </a:r>
            <a:r>
              <a:rPr lang="es-ES" sz="1200" dirty="0">
                <a:solidFill>
                  <a:schemeClr val="bg2">
                    <a:lumMod val="50000"/>
                  </a:schemeClr>
                </a:solidFill>
                <a:latin typeface="Arial Narrow" panose="020B0606020202030204" pitchFamily="34" charset="0"/>
                <a:cs typeface="Arial" panose="020B0604020202020204" pitchFamily="34" charset="0"/>
              </a:rPr>
              <a:t>.</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b="1" dirty="0">
                <a:solidFill>
                  <a:schemeClr val="bg2">
                    <a:lumMod val="50000"/>
                  </a:schemeClr>
                </a:solidFill>
                <a:latin typeface="Arial Narrow" panose="020B0606020202030204" pitchFamily="34" charset="0"/>
                <a:cs typeface="Arial" panose="020B0604020202020204" pitchFamily="34" charset="0"/>
              </a:rPr>
              <a:t>PROFESORADO:</a:t>
            </a: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Toñi Aretio Romero, trabajadora social sanitaria y socióloga.</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Raquel Millán </a:t>
            </a:r>
            <a:r>
              <a:rPr lang="es-ES" sz="1200" dirty="0" err="1">
                <a:solidFill>
                  <a:schemeClr val="bg2">
                    <a:lumMod val="50000"/>
                  </a:schemeClr>
                </a:solidFill>
                <a:latin typeface="Arial Narrow" panose="020B0606020202030204" pitchFamily="34" charset="0"/>
                <a:cs typeface="Arial" panose="020B0604020202020204" pitchFamily="34" charset="0"/>
              </a:rPr>
              <a:t>Susinos</a:t>
            </a:r>
            <a:r>
              <a:rPr lang="es-ES" sz="1200" dirty="0">
                <a:solidFill>
                  <a:schemeClr val="bg2">
                    <a:lumMod val="50000"/>
                  </a:schemeClr>
                </a:solidFill>
                <a:latin typeface="Arial Narrow" panose="020B0606020202030204" pitchFamily="34" charset="0"/>
                <a:cs typeface="Arial" panose="020B0604020202020204" pitchFamily="34" charset="0"/>
              </a:rPr>
              <a:t>, trabajadora social sanitaria. Tesorera del Consejo General del Trabajo Social.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Noelia Rodríguez Álvarez, educadora social. Vicepresidenta del Consejo General de Colegios de Educadoras y Educadores Sociales.</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Ana Belén Seco Serrano, educadora social.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Marta Simón Gil, trabajadora social forense. Especialista en género, masculinidades y acción social.</a:t>
            </a:r>
          </a:p>
          <a:p>
            <a:pPr marL="171450" indent="-171450" algn="just">
              <a:buFont typeface="Arial" panose="020B0604020202020204" pitchFamily="34" charset="0"/>
              <a:buChar char="•"/>
            </a:pPr>
            <a:r>
              <a:rPr lang="es-ES" sz="1200" dirty="0">
                <a:solidFill>
                  <a:schemeClr val="bg2">
                    <a:lumMod val="50000"/>
                  </a:schemeClr>
                </a:solidFill>
                <a:latin typeface="Arial Narrow" panose="020B0606020202030204" pitchFamily="34" charset="0"/>
                <a:cs typeface="Arial" panose="020B0604020202020204" pitchFamily="34" charset="0"/>
              </a:rPr>
              <a:t>Ana Vilar Varela, trabajadora social. Vocal del Consejo General del Trabajo Social.</a:t>
            </a: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marL="171450" indent="-171450" algn="just">
              <a:buFont typeface="Arial" panose="020B0604020202020204" pitchFamily="34" charset="0"/>
              <a:buChar char="•"/>
            </a:pPr>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lgn="just"/>
            <a:r>
              <a:rPr lang="es-ES" sz="1200" dirty="0">
                <a:solidFill>
                  <a:schemeClr val="bg2">
                    <a:lumMod val="50000"/>
                  </a:schemeClr>
                </a:solidFill>
                <a:latin typeface="Arial Narrow" panose="020B0606020202030204" pitchFamily="34" charset="0"/>
                <a:cs typeface="Arial" panose="020B0604020202020204" pitchFamily="34" charset="0"/>
              </a:rPr>
              <a:t>Para más información: </a:t>
            </a:r>
            <a:r>
              <a:rPr lang="es-ES" sz="1100" u="sng" kern="100" dirty="0">
                <a:solidFill>
                  <a:srgbClr val="0563C1"/>
                </a:solidFill>
                <a:effectLst/>
                <a:ea typeface="Calibri" panose="020F0502020204030204" pitchFamily="34" charset="0"/>
                <a:cs typeface="Arial" panose="020B0604020202020204" pitchFamily="34" charset="0"/>
                <a:hlinkClick r:id="rId3"/>
              </a:rPr>
              <a:t>info@prevencionvg.com</a:t>
            </a:r>
            <a:endParaRPr lang="en-GB" sz="1100" kern="100" dirty="0">
              <a:effectLst/>
              <a:ea typeface="Calibri" panose="020F0502020204030204" pitchFamily="34" charset="0"/>
              <a:cs typeface="Arial" panose="020B0604020202020204" pitchFamily="34" charset="0"/>
            </a:endParaRPr>
          </a:p>
          <a:p>
            <a:pPr algn="just"/>
            <a:endParaRPr lang="es-ES" sz="1200" dirty="0">
              <a:solidFill>
                <a:schemeClr val="bg2">
                  <a:lumMod val="50000"/>
                </a:schemeClr>
              </a:solidFill>
              <a:latin typeface="Arial Narrow" panose="020B0606020202030204" pitchFamily="34" charset="0"/>
              <a:cs typeface="Arial" panose="020B0604020202020204" pitchFamily="34" charset="0"/>
            </a:endParaRPr>
          </a:p>
          <a:p>
            <a:pPr>
              <a:spcAft>
                <a:spcPts val="800"/>
              </a:spcAft>
            </a:pPr>
            <a:endParaRPr lang="es-ES" sz="1600" dirty="0">
              <a:solidFill>
                <a:srgbClr val="165788"/>
              </a:solidFill>
              <a:latin typeface="Arial Narrow" panose="020B060602020203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F9834F0-6A2B-E98B-9D6F-0C6A767C7490}"/>
              </a:ext>
            </a:extLst>
          </p:cNvPr>
          <p:cNvSpPr txBox="1"/>
          <p:nvPr/>
        </p:nvSpPr>
        <p:spPr>
          <a:xfrm>
            <a:off x="1716024" y="4494383"/>
            <a:ext cx="3432048" cy="369332"/>
          </a:xfrm>
          <a:prstGeom prst="rect">
            <a:avLst/>
          </a:prstGeom>
          <a:noFill/>
        </p:spPr>
        <p:txBody>
          <a:bodyPr wrap="square">
            <a:spAutoFit/>
          </a:bodyPr>
          <a:lstStyle/>
          <a:p>
            <a:pPr>
              <a:spcAft>
                <a:spcPts val="800"/>
              </a:spcAft>
            </a:pPr>
            <a:r>
              <a:rPr lang="es-ES" sz="1800">
                <a:solidFill>
                  <a:srgbClr val="165788"/>
                </a:solidFill>
                <a:latin typeface="Arial Narrow" panose="020B060602020203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EE28CB35-ABB0-818D-56DC-61A35D39D2DD}"/>
              </a:ext>
            </a:extLst>
          </p:cNvPr>
          <p:cNvSpPr txBox="1"/>
          <p:nvPr/>
        </p:nvSpPr>
        <p:spPr>
          <a:xfrm>
            <a:off x="999704" y="1073266"/>
            <a:ext cx="5504576" cy="646331"/>
          </a:xfrm>
          <a:prstGeom prst="rect">
            <a:avLst/>
          </a:prstGeom>
          <a:noFill/>
        </p:spPr>
        <p:txBody>
          <a:bodyPr wrap="square">
            <a:spAutoFit/>
          </a:bodyPr>
          <a:lstStyle/>
          <a:p>
            <a:pPr>
              <a:spcAft>
                <a:spcPts val="800"/>
              </a:spcAft>
            </a:pPr>
            <a:r>
              <a:rPr lang="es-ES" sz="1800" dirty="0">
                <a:solidFill>
                  <a:srgbClr val="165788"/>
                </a:solidFill>
                <a:latin typeface="Arial Narrow" panose="020B0606020202030204" pitchFamily="34" charset="0"/>
                <a:cs typeface="Arial" panose="020B0604020202020204" pitchFamily="34" charset="0"/>
              </a:rPr>
              <a:t>Prevención de la violencia contra las mujeres en entornos sociales</a:t>
            </a:r>
          </a:p>
        </p:txBody>
      </p:sp>
      <p:sp>
        <p:nvSpPr>
          <p:cNvPr id="6" name="Freeform 224">
            <a:extLst>
              <a:ext uri="{FF2B5EF4-FFF2-40B4-BE49-F238E27FC236}">
                <a16:creationId xmlns:a16="http://schemas.microsoft.com/office/drawing/2014/main" id="{7D52E863-5605-CD7B-325F-A9598C6505CC}"/>
              </a:ext>
            </a:extLst>
          </p:cNvPr>
          <p:cNvSpPr>
            <a:spLocks noEditPoints="1"/>
          </p:cNvSpPr>
          <p:nvPr/>
        </p:nvSpPr>
        <p:spPr bwMode="auto">
          <a:xfrm>
            <a:off x="386294" y="1146622"/>
            <a:ext cx="552450" cy="450850"/>
          </a:xfrm>
          <a:custGeom>
            <a:avLst/>
            <a:gdLst>
              <a:gd name="T0" fmla="*/ 28 w 147"/>
              <a:gd name="T1" fmla="*/ 72 h 120"/>
              <a:gd name="T2" fmla="*/ 23 w 147"/>
              <a:gd name="T3" fmla="*/ 55 h 120"/>
              <a:gd name="T4" fmla="*/ 23 w 147"/>
              <a:gd name="T5" fmla="*/ 49 h 120"/>
              <a:gd name="T6" fmla="*/ 21 w 147"/>
              <a:gd name="T7" fmla="*/ 32 h 120"/>
              <a:gd name="T8" fmla="*/ 29 w 147"/>
              <a:gd name="T9" fmla="*/ 22 h 120"/>
              <a:gd name="T10" fmla="*/ 41 w 147"/>
              <a:gd name="T11" fmla="*/ 21 h 120"/>
              <a:gd name="T12" fmla="*/ 43 w 147"/>
              <a:gd name="T13" fmla="*/ 15 h 120"/>
              <a:gd name="T14" fmla="*/ 26 w 147"/>
              <a:gd name="T15" fmla="*/ 16 h 120"/>
              <a:gd name="T16" fmla="*/ 17 w 147"/>
              <a:gd name="T17" fmla="*/ 47 h 120"/>
              <a:gd name="T18" fmla="*/ 22 w 147"/>
              <a:gd name="T19" fmla="*/ 72 h 120"/>
              <a:gd name="T20" fmla="*/ 0 w 147"/>
              <a:gd name="T21" fmla="*/ 104 h 120"/>
              <a:gd name="T22" fmla="*/ 18 w 147"/>
              <a:gd name="T23" fmla="*/ 107 h 120"/>
              <a:gd name="T24" fmla="*/ 7 w 147"/>
              <a:gd name="T25" fmla="*/ 100 h 120"/>
              <a:gd name="T26" fmla="*/ 133 w 147"/>
              <a:gd name="T27" fmla="*/ 84 h 120"/>
              <a:gd name="T28" fmla="*/ 129 w 147"/>
              <a:gd name="T29" fmla="*/ 59 h 120"/>
              <a:gd name="T30" fmla="*/ 133 w 147"/>
              <a:gd name="T31" fmla="*/ 29 h 120"/>
              <a:gd name="T32" fmla="*/ 110 w 147"/>
              <a:gd name="T33" fmla="*/ 14 h 120"/>
              <a:gd name="T34" fmla="*/ 106 w 147"/>
              <a:gd name="T35" fmla="*/ 21 h 120"/>
              <a:gd name="T36" fmla="*/ 110 w 147"/>
              <a:gd name="T37" fmla="*/ 20 h 120"/>
              <a:gd name="T38" fmla="*/ 119 w 147"/>
              <a:gd name="T39" fmla="*/ 23 h 120"/>
              <a:gd name="T40" fmla="*/ 124 w 147"/>
              <a:gd name="T41" fmla="*/ 44 h 120"/>
              <a:gd name="T42" fmla="*/ 124 w 147"/>
              <a:gd name="T43" fmla="*/ 55 h 120"/>
              <a:gd name="T44" fmla="*/ 124 w 147"/>
              <a:gd name="T45" fmla="*/ 55 h 120"/>
              <a:gd name="T46" fmla="*/ 131 w 147"/>
              <a:gd name="T47" fmla="*/ 90 h 120"/>
              <a:gd name="T48" fmla="*/ 126 w 147"/>
              <a:gd name="T49" fmla="*/ 100 h 120"/>
              <a:gd name="T50" fmla="*/ 144 w 147"/>
              <a:gd name="T51" fmla="*/ 107 h 120"/>
              <a:gd name="T52" fmla="*/ 133 w 147"/>
              <a:gd name="T53" fmla="*/ 84 h 120"/>
              <a:gd name="T54" fmla="*/ 88 w 147"/>
              <a:gd name="T55" fmla="*/ 76 h 120"/>
              <a:gd name="T56" fmla="*/ 96 w 147"/>
              <a:gd name="T57" fmla="*/ 44 h 120"/>
              <a:gd name="T58" fmla="*/ 87 w 147"/>
              <a:gd name="T59" fmla="*/ 3 h 120"/>
              <a:gd name="T60" fmla="*/ 64 w 147"/>
              <a:gd name="T61" fmla="*/ 4 h 120"/>
              <a:gd name="T62" fmla="*/ 51 w 147"/>
              <a:gd name="T63" fmla="*/ 43 h 120"/>
              <a:gd name="T64" fmla="*/ 59 w 147"/>
              <a:gd name="T65" fmla="*/ 76 h 120"/>
              <a:gd name="T66" fmla="*/ 23 w 147"/>
              <a:gd name="T67" fmla="*/ 117 h 120"/>
              <a:gd name="T68" fmla="*/ 120 w 147"/>
              <a:gd name="T69" fmla="*/ 120 h 120"/>
              <a:gd name="T70" fmla="*/ 100 w 147"/>
              <a:gd name="T71" fmla="*/ 91 h 120"/>
              <a:gd name="T72" fmla="*/ 49 w 147"/>
              <a:gd name="T73" fmla="*/ 98 h 120"/>
              <a:gd name="T74" fmla="*/ 66 w 147"/>
              <a:gd name="T75" fmla="*/ 76 h 120"/>
              <a:gd name="T76" fmla="*/ 57 w 147"/>
              <a:gd name="T77" fmla="*/ 54 h 120"/>
              <a:gd name="T78" fmla="*/ 57 w 147"/>
              <a:gd name="T79" fmla="*/ 41 h 120"/>
              <a:gd name="T80" fmla="*/ 66 w 147"/>
              <a:gd name="T81" fmla="*/ 10 h 120"/>
              <a:gd name="T82" fmla="*/ 78 w 147"/>
              <a:gd name="T83" fmla="*/ 7 h 120"/>
              <a:gd name="T84" fmla="*/ 91 w 147"/>
              <a:gd name="T85" fmla="*/ 18 h 120"/>
              <a:gd name="T86" fmla="*/ 90 w 147"/>
              <a:gd name="T87" fmla="*/ 45 h 120"/>
              <a:gd name="T88" fmla="*/ 89 w 147"/>
              <a:gd name="T89" fmla="*/ 55 h 120"/>
              <a:gd name="T90" fmla="*/ 98 w 147"/>
              <a:gd name="T91" fmla="*/ 98 h 120"/>
              <a:gd name="T92" fmla="*/ 117 w 147"/>
              <a:gd name="T9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7" h="120">
                <a:moveTo>
                  <a:pt x="16" y="90"/>
                </a:moveTo>
                <a:cubicBezTo>
                  <a:pt x="21" y="89"/>
                  <a:pt x="28" y="84"/>
                  <a:pt x="28" y="72"/>
                </a:cubicBezTo>
                <a:cubicBezTo>
                  <a:pt x="28" y="62"/>
                  <a:pt x="25" y="58"/>
                  <a:pt x="23" y="55"/>
                </a:cubicBezTo>
                <a:cubicBezTo>
                  <a:pt x="23" y="55"/>
                  <a:pt x="23" y="55"/>
                  <a:pt x="23" y="55"/>
                </a:cubicBezTo>
                <a:cubicBezTo>
                  <a:pt x="23" y="55"/>
                  <a:pt x="23" y="55"/>
                  <a:pt x="23" y="55"/>
                </a:cubicBezTo>
                <a:cubicBezTo>
                  <a:pt x="23" y="54"/>
                  <a:pt x="22" y="53"/>
                  <a:pt x="23" y="49"/>
                </a:cubicBezTo>
                <a:cubicBezTo>
                  <a:pt x="24" y="47"/>
                  <a:pt x="24" y="46"/>
                  <a:pt x="23" y="44"/>
                </a:cubicBezTo>
                <a:cubicBezTo>
                  <a:pt x="22" y="41"/>
                  <a:pt x="19" y="36"/>
                  <a:pt x="21" y="32"/>
                </a:cubicBezTo>
                <a:cubicBezTo>
                  <a:pt x="24" y="25"/>
                  <a:pt x="25" y="24"/>
                  <a:pt x="28" y="23"/>
                </a:cubicBezTo>
                <a:cubicBezTo>
                  <a:pt x="29" y="22"/>
                  <a:pt x="29" y="22"/>
                  <a:pt x="29" y="22"/>
                </a:cubicBezTo>
                <a:cubicBezTo>
                  <a:pt x="30" y="22"/>
                  <a:pt x="33" y="20"/>
                  <a:pt x="37" y="20"/>
                </a:cubicBezTo>
                <a:cubicBezTo>
                  <a:pt x="38" y="20"/>
                  <a:pt x="40" y="21"/>
                  <a:pt x="41" y="21"/>
                </a:cubicBezTo>
                <a:cubicBezTo>
                  <a:pt x="41" y="20"/>
                  <a:pt x="42" y="19"/>
                  <a:pt x="42" y="18"/>
                </a:cubicBezTo>
                <a:cubicBezTo>
                  <a:pt x="42" y="17"/>
                  <a:pt x="43" y="16"/>
                  <a:pt x="43" y="15"/>
                </a:cubicBezTo>
                <a:cubicBezTo>
                  <a:pt x="41" y="14"/>
                  <a:pt x="39" y="14"/>
                  <a:pt x="37" y="14"/>
                </a:cubicBezTo>
                <a:cubicBezTo>
                  <a:pt x="32" y="14"/>
                  <a:pt x="27" y="15"/>
                  <a:pt x="26" y="16"/>
                </a:cubicBezTo>
                <a:cubicBezTo>
                  <a:pt x="20" y="19"/>
                  <a:pt x="18" y="21"/>
                  <a:pt x="15" y="29"/>
                </a:cubicBezTo>
                <a:cubicBezTo>
                  <a:pt x="12" y="36"/>
                  <a:pt x="15" y="43"/>
                  <a:pt x="17" y="47"/>
                </a:cubicBezTo>
                <a:cubicBezTo>
                  <a:pt x="15" y="56"/>
                  <a:pt x="18" y="59"/>
                  <a:pt x="18" y="59"/>
                </a:cubicBezTo>
                <a:cubicBezTo>
                  <a:pt x="19" y="61"/>
                  <a:pt x="22" y="64"/>
                  <a:pt x="22" y="72"/>
                </a:cubicBezTo>
                <a:cubicBezTo>
                  <a:pt x="22" y="82"/>
                  <a:pt x="14" y="84"/>
                  <a:pt x="14" y="84"/>
                </a:cubicBezTo>
                <a:cubicBezTo>
                  <a:pt x="8" y="86"/>
                  <a:pt x="0" y="90"/>
                  <a:pt x="0" y="104"/>
                </a:cubicBezTo>
                <a:cubicBezTo>
                  <a:pt x="0" y="104"/>
                  <a:pt x="0" y="107"/>
                  <a:pt x="3" y="107"/>
                </a:cubicBezTo>
                <a:cubicBezTo>
                  <a:pt x="18" y="107"/>
                  <a:pt x="18" y="107"/>
                  <a:pt x="18" y="107"/>
                </a:cubicBezTo>
                <a:cubicBezTo>
                  <a:pt x="19" y="105"/>
                  <a:pt x="20" y="102"/>
                  <a:pt x="21" y="100"/>
                </a:cubicBezTo>
                <a:cubicBezTo>
                  <a:pt x="7" y="100"/>
                  <a:pt x="7" y="100"/>
                  <a:pt x="7" y="100"/>
                </a:cubicBezTo>
                <a:cubicBezTo>
                  <a:pt x="8" y="94"/>
                  <a:pt x="12" y="92"/>
                  <a:pt x="16" y="90"/>
                </a:cubicBezTo>
                <a:close/>
                <a:moveTo>
                  <a:pt x="133" y="84"/>
                </a:moveTo>
                <a:cubicBezTo>
                  <a:pt x="133" y="84"/>
                  <a:pt x="125" y="82"/>
                  <a:pt x="125" y="72"/>
                </a:cubicBezTo>
                <a:cubicBezTo>
                  <a:pt x="125" y="64"/>
                  <a:pt x="128" y="61"/>
                  <a:pt x="129" y="59"/>
                </a:cubicBezTo>
                <a:cubicBezTo>
                  <a:pt x="129" y="59"/>
                  <a:pt x="132" y="56"/>
                  <a:pt x="130" y="47"/>
                </a:cubicBezTo>
                <a:cubicBezTo>
                  <a:pt x="132" y="43"/>
                  <a:pt x="136" y="36"/>
                  <a:pt x="133" y="29"/>
                </a:cubicBezTo>
                <a:cubicBezTo>
                  <a:pt x="129" y="21"/>
                  <a:pt x="127" y="19"/>
                  <a:pt x="122" y="16"/>
                </a:cubicBezTo>
                <a:cubicBezTo>
                  <a:pt x="120" y="15"/>
                  <a:pt x="115" y="14"/>
                  <a:pt x="110" y="14"/>
                </a:cubicBezTo>
                <a:cubicBezTo>
                  <a:pt x="108" y="14"/>
                  <a:pt x="106" y="14"/>
                  <a:pt x="104" y="15"/>
                </a:cubicBezTo>
                <a:cubicBezTo>
                  <a:pt x="105" y="17"/>
                  <a:pt x="105" y="19"/>
                  <a:pt x="106" y="21"/>
                </a:cubicBezTo>
                <a:cubicBezTo>
                  <a:pt x="106" y="21"/>
                  <a:pt x="106" y="21"/>
                  <a:pt x="106" y="21"/>
                </a:cubicBezTo>
                <a:cubicBezTo>
                  <a:pt x="107" y="21"/>
                  <a:pt x="109" y="20"/>
                  <a:pt x="110" y="20"/>
                </a:cubicBezTo>
                <a:cubicBezTo>
                  <a:pt x="114" y="20"/>
                  <a:pt x="117" y="22"/>
                  <a:pt x="118" y="22"/>
                </a:cubicBezTo>
                <a:cubicBezTo>
                  <a:pt x="118" y="22"/>
                  <a:pt x="119" y="22"/>
                  <a:pt x="119" y="23"/>
                </a:cubicBezTo>
                <a:cubicBezTo>
                  <a:pt x="122" y="24"/>
                  <a:pt x="123" y="25"/>
                  <a:pt x="126" y="32"/>
                </a:cubicBezTo>
                <a:cubicBezTo>
                  <a:pt x="128" y="36"/>
                  <a:pt x="126" y="41"/>
                  <a:pt x="124" y="44"/>
                </a:cubicBezTo>
                <a:cubicBezTo>
                  <a:pt x="124" y="46"/>
                  <a:pt x="123" y="47"/>
                  <a:pt x="124" y="49"/>
                </a:cubicBezTo>
                <a:cubicBezTo>
                  <a:pt x="125" y="53"/>
                  <a:pt x="124" y="54"/>
                  <a:pt x="124" y="55"/>
                </a:cubicBezTo>
                <a:cubicBezTo>
                  <a:pt x="124" y="55"/>
                  <a:pt x="124" y="55"/>
                  <a:pt x="124" y="55"/>
                </a:cubicBezTo>
                <a:cubicBezTo>
                  <a:pt x="124" y="55"/>
                  <a:pt x="124" y="55"/>
                  <a:pt x="124" y="55"/>
                </a:cubicBezTo>
                <a:cubicBezTo>
                  <a:pt x="122" y="58"/>
                  <a:pt x="119" y="62"/>
                  <a:pt x="119" y="72"/>
                </a:cubicBezTo>
                <a:cubicBezTo>
                  <a:pt x="119" y="84"/>
                  <a:pt x="126" y="89"/>
                  <a:pt x="131" y="90"/>
                </a:cubicBezTo>
                <a:cubicBezTo>
                  <a:pt x="135" y="92"/>
                  <a:pt x="139" y="94"/>
                  <a:pt x="140" y="100"/>
                </a:cubicBezTo>
                <a:cubicBezTo>
                  <a:pt x="126" y="100"/>
                  <a:pt x="126" y="100"/>
                  <a:pt x="126" y="100"/>
                </a:cubicBezTo>
                <a:cubicBezTo>
                  <a:pt x="127" y="102"/>
                  <a:pt x="128" y="105"/>
                  <a:pt x="129" y="107"/>
                </a:cubicBezTo>
                <a:cubicBezTo>
                  <a:pt x="144" y="107"/>
                  <a:pt x="144" y="107"/>
                  <a:pt x="144" y="107"/>
                </a:cubicBezTo>
                <a:cubicBezTo>
                  <a:pt x="147" y="107"/>
                  <a:pt x="147" y="104"/>
                  <a:pt x="147" y="104"/>
                </a:cubicBezTo>
                <a:cubicBezTo>
                  <a:pt x="147" y="90"/>
                  <a:pt x="139" y="86"/>
                  <a:pt x="133" y="84"/>
                </a:cubicBezTo>
                <a:close/>
                <a:moveTo>
                  <a:pt x="100" y="91"/>
                </a:moveTo>
                <a:cubicBezTo>
                  <a:pt x="100" y="91"/>
                  <a:pt x="88" y="88"/>
                  <a:pt x="88" y="76"/>
                </a:cubicBezTo>
                <a:cubicBezTo>
                  <a:pt x="88" y="65"/>
                  <a:pt x="93" y="61"/>
                  <a:pt x="95" y="58"/>
                </a:cubicBezTo>
                <a:cubicBezTo>
                  <a:pt x="95" y="58"/>
                  <a:pt x="99" y="55"/>
                  <a:pt x="96" y="44"/>
                </a:cubicBezTo>
                <a:cubicBezTo>
                  <a:pt x="101" y="38"/>
                  <a:pt x="102" y="28"/>
                  <a:pt x="97" y="16"/>
                </a:cubicBezTo>
                <a:cubicBezTo>
                  <a:pt x="94" y="9"/>
                  <a:pt x="91" y="5"/>
                  <a:pt x="87" y="3"/>
                </a:cubicBezTo>
                <a:cubicBezTo>
                  <a:pt x="84" y="1"/>
                  <a:pt x="81" y="0"/>
                  <a:pt x="78" y="0"/>
                </a:cubicBezTo>
                <a:cubicBezTo>
                  <a:pt x="72" y="0"/>
                  <a:pt x="66" y="2"/>
                  <a:pt x="64" y="4"/>
                </a:cubicBezTo>
                <a:cubicBezTo>
                  <a:pt x="57" y="7"/>
                  <a:pt x="52" y="10"/>
                  <a:pt x="48" y="20"/>
                </a:cubicBezTo>
                <a:cubicBezTo>
                  <a:pt x="45" y="29"/>
                  <a:pt x="49" y="39"/>
                  <a:pt x="51" y="43"/>
                </a:cubicBezTo>
                <a:cubicBezTo>
                  <a:pt x="48" y="54"/>
                  <a:pt x="52" y="58"/>
                  <a:pt x="52" y="58"/>
                </a:cubicBezTo>
                <a:cubicBezTo>
                  <a:pt x="54" y="61"/>
                  <a:pt x="59" y="65"/>
                  <a:pt x="59" y="76"/>
                </a:cubicBezTo>
                <a:cubicBezTo>
                  <a:pt x="59" y="88"/>
                  <a:pt x="47" y="91"/>
                  <a:pt x="47" y="91"/>
                </a:cubicBezTo>
                <a:cubicBezTo>
                  <a:pt x="39" y="94"/>
                  <a:pt x="23" y="99"/>
                  <a:pt x="23" y="117"/>
                </a:cubicBezTo>
                <a:cubicBezTo>
                  <a:pt x="23" y="117"/>
                  <a:pt x="23" y="120"/>
                  <a:pt x="27" y="120"/>
                </a:cubicBezTo>
                <a:cubicBezTo>
                  <a:pt x="120" y="120"/>
                  <a:pt x="120" y="120"/>
                  <a:pt x="120" y="120"/>
                </a:cubicBezTo>
                <a:cubicBezTo>
                  <a:pt x="124" y="120"/>
                  <a:pt x="124" y="117"/>
                  <a:pt x="124" y="117"/>
                </a:cubicBezTo>
                <a:cubicBezTo>
                  <a:pt x="124" y="99"/>
                  <a:pt x="108" y="94"/>
                  <a:pt x="100" y="91"/>
                </a:cubicBezTo>
                <a:close/>
                <a:moveTo>
                  <a:pt x="30" y="114"/>
                </a:moveTo>
                <a:cubicBezTo>
                  <a:pt x="32" y="104"/>
                  <a:pt x="40" y="101"/>
                  <a:pt x="49" y="98"/>
                </a:cubicBezTo>
                <a:cubicBezTo>
                  <a:pt x="49" y="98"/>
                  <a:pt x="49" y="98"/>
                  <a:pt x="49" y="98"/>
                </a:cubicBezTo>
                <a:cubicBezTo>
                  <a:pt x="55" y="96"/>
                  <a:pt x="66" y="90"/>
                  <a:pt x="66" y="76"/>
                </a:cubicBezTo>
                <a:cubicBezTo>
                  <a:pt x="66" y="64"/>
                  <a:pt x="61" y="58"/>
                  <a:pt x="58" y="55"/>
                </a:cubicBezTo>
                <a:cubicBezTo>
                  <a:pt x="58" y="55"/>
                  <a:pt x="57" y="54"/>
                  <a:pt x="57" y="54"/>
                </a:cubicBezTo>
                <a:cubicBezTo>
                  <a:pt x="57" y="54"/>
                  <a:pt x="56" y="51"/>
                  <a:pt x="58" y="45"/>
                </a:cubicBezTo>
                <a:cubicBezTo>
                  <a:pt x="58" y="42"/>
                  <a:pt x="57" y="41"/>
                  <a:pt x="57" y="41"/>
                </a:cubicBezTo>
                <a:cubicBezTo>
                  <a:pt x="55" y="36"/>
                  <a:pt x="52" y="29"/>
                  <a:pt x="54" y="23"/>
                </a:cubicBezTo>
                <a:cubicBezTo>
                  <a:pt x="58" y="14"/>
                  <a:pt x="61" y="12"/>
                  <a:pt x="66" y="10"/>
                </a:cubicBezTo>
                <a:cubicBezTo>
                  <a:pt x="67" y="10"/>
                  <a:pt x="67" y="10"/>
                  <a:pt x="67" y="9"/>
                </a:cubicBezTo>
                <a:cubicBezTo>
                  <a:pt x="68" y="9"/>
                  <a:pt x="73" y="7"/>
                  <a:pt x="78" y="7"/>
                </a:cubicBezTo>
                <a:cubicBezTo>
                  <a:pt x="80" y="7"/>
                  <a:pt x="82" y="7"/>
                  <a:pt x="84" y="8"/>
                </a:cubicBezTo>
                <a:cubicBezTo>
                  <a:pt x="86" y="9"/>
                  <a:pt x="88" y="12"/>
                  <a:pt x="91" y="18"/>
                </a:cubicBezTo>
                <a:cubicBezTo>
                  <a:pt x="96" y="31"/>
                  <a:pt x="93" y="38"/>
                  <a:pt x="91" y="40"/>
                </a:cubicBezTo>
                <a:cubicBezTo>
                  <a:pt x="90" y="41"/>
                  <a:pt x="89" y="43"/>
                  <a:pt x="90" y="45"/>
                </a:cubicBezTo>
                <a:cubicBezTo>
                  <a:pt x="91" y="51"/>
                  <a:pt x="90" y="53"/>
                  <a:pt x="90" y="54"/>
                </a:cubicBezTo>
                <a:cubicBezTo>
                  <a:pt x="90" y="54"/>
                  <a:pt x="89" y="55"/>
                  <a:pt x="89" y="55"/>
                </a:cubicBezTo>
                <a:cubicBezTo>
                  <a:pt x="86" y="58"/>
                  <a:pt x="82" y="64"/>
                  <a:pt x="82" y="76"/>
                </a:cubicBezTo>
                <a:cubicBezTo>
                  <a:pt x="82" y="90"/>
                  <a:pt x="92" y="96"/>
                  <a:pt x="98" y="98"/>
                </a:cubicBezTo>
                <a:cubicBezTo>
                  <a:pt x="99" y="98"/>
                  <a:pt x="99" y="98"/>
                  <a:pt x="99" y="98"/>
                </a:cubicBezTo>
                <a:cubicBezTo>
                  <a:pt x="107" y="101"/>
                  <a:pt x="115" y="104"/>
                  <a:pt x="117" y="114"/>
                </a:cubicBezTo>
                <a:lnTo>
                  <a:pt x="30" y="114"/>
                </a:lnTo>
                <a:close/>
              </a:path>
            </a:pathLst>
          </a:custGeom>
          <a:solidFill>
            <a:srgbClr val="165788"/>
          </a:solidFill>
          <a:ln>
            <a:noFill/>
          </a:ln>
        </p:spPr>
        <p:txBody>
          <a:bodyPr/>
          <a:lstStyle/>
          <a:p>
            <a:pPr eaLnBrk="1" fontAlgn="auto" hangingPunct="1">
              <a:spcBef>
                <a:spcPts val="0"/>
              </a:spcBef>
              <a:spcAft>
                <a:spcPts val="0"/>
              </a:spcAft>
              <a:defRPr/>
            </a:pPr>
            <a:endParaRPr lang="en-US">
              <a:latin typeface="+mn-lt"/>
            </a:endParaRPr>
          </a:p>
        </p:txBody>
      </p:sp>
    </p:spTree>
    <p:extLst>
      <p:ext uri="{BB962C8B-B14F-4D97-AF65-F5344CB8AC3E}">
        <p14:creationId xmlns:p14="http://schemas.microsoft.com/office/powerpoint/2010/main" val="1358362795"/>
      </p:ext>
    </p:extLst>
  </p:cSld>
  <p:clrMapOvr>
    <a:masterClrMapping/>
  </p:clrMapOvr>
</p:sld>
</file>

<file path=ppt/theme/theme1.xml><?xml version="1.0" encoding="utf-8"?>
<a:theme xmlns:a="http://schemas.openxmlformats.org/drawingml/2006/main" name="Office Theme">
  <a:themeElements>
    <a:clrScheme name="Personalizado 6">
      <a:dk1>
        <a:srgbClr val="165788"/>
      </a:dk1>
      <a:lt1>
        <a:sysClr val="window" lastClr="FFFFFF"/>
      </a:lt1>
      <a:dk2>
        <a:srgbClr val="0C0C0C"/>
      </a:dk2>
      <a:lt2>
        <a:srgbClr val="FFFFFF"/>
      </a:lt2>
      <a:accent1>
        <a:srgbClr val="F7BA34"/>
      </a:accent1>
      <a:accent2>
        <a:srgbClr val="477B72"/>
      </a:accent2>
      <a:accent3>
        <a:srgbClr val="165788"/>
      </a:accent3>
      <a:accent4>
        <a:srgbClr val="C8C7C7"/>
      </a:accent4>
      <a:accent5>
        <a:srgbClr val="3A3A3A"/>
      </a:accent5>
      <a:accent6>
        <a:srgbClr val="70AD47"/>
      </a:accent6>
      <a:hlink>
        <a:srgbClr val="0563C1"/>
      </a:hlink>
      <a:folHlink>
        <a:srgbClr val="954F72"/>
      </a:folHlink>
    </a:clrScheme>
    <a:fontScheme name="Personalizado 1">
      <a:majorFont>
        <a:latin typeface="Arial Black"/>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a1d71e-67b9-436c-a8de-89ef78ff20c9">
      <Terms xmlns="http://schemas.microsoft.com/office/infopath/2007/PartnerControls"/>
    </lcf76f155ced4ddcb4097134ff3c332f>
    <TaxCatchAll xmlns="a362d82f-a85b-46af-a0ff-459d93df6d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F321C7047AA744BE5AEA96FFA0B069" ma:contentTypeVersion="14" ma:contentTypeDescription="Create a new document." ma:contentTypeScope="" ma:versionID="686b34996bb838c69cdd87b33f1f41a9">
  <xsd:schema xmlns:xsd="http://www.w3.org/2001/XMLSchema" xmlns:xs="http://www.w3.org/2001/XMLSchema" xmlns:p="http://schemas.microsoft.com/office/2006/metadata/properties" xmlns:ns2="26a1d71e-67b9-436c-a8de-89ef78ff20c9" xmlns:ns3="a362d82f-a85b-46af-a0ff-459d93df6d4d" targetNamespace="http://schemas.microsoft.com/office/2006/metadata/properties" ma:root="true" ma:fieldsID="dc9912b7d70e7dfb516747fbaf5fe903" ns2:_="" ns3:_="">
    <xsd:import namespace="26a1d71e-67b9-436c-a8de-89ef78ff20c9"/>
    <xsd:import namespace="a362d82f-a85b-46af-a0ff-459d93df6d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1d71e-67b9-436c-a8de-89ef78ff20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85e823d-31db-440c-980d-283f89df7c2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62d82f-a85b-46af-a0ff-459d93df6d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efc675b-803f-4c9a-b014-41c0d5ff95c1}" ma:internalName="TaxCatchAll" ma:showField="CatchAllData" ma:web="a362d82f-a85b-46af-a0ff-459d93df6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0D427-1D71-4F44-8DB2-DD9766567C8C}">
  <ds:schemaRefs>
    <ds:schemaRef ds:uri="00bd2395-f954-422c-82a9-01d54d403700"/>
    <ds:schemaRef ds:uri="26a1d71e-67b9-436c-a8de-89ef78ff20c9"/>
    <ds:schemaRef ds:uri="7f2b7cd4-8e0f-4c49-b6f4-f880af6e255c"/>
    <ds:schemaRef ds:uri="a362d82f-a85b-46af-a0ff-459d93df6d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972918-E53C-4865-BA2B-CE071A07FB3F}">
  <ds:schemaRefs>
    <ds:schemaRef ds:uri="26a1d71e-67b9-436c-a8de-89ef78ff20c9"/>
    <ds:schemaRef ds:uri="a362d82f-a85b-46af-a0ff-459d93df6d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7F359B-A58D-45D2-B742-38AD6EB823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TotalTime>
  <Words>2383</Words>
  <Application>Microsoft Office PowerPoint</Application>
  <PresentationFormat>A4 (210 x 297 mm)</PresentationFormat>
  <Paragraphs>247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Arial Narrow</vt:lpstr>
      <vt:lpstr>Calibri</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bachri lepoo</dc:creator>
  <cp:lastModifiedBy>David Luengo Heras</cp:lastModifiedBy>
  <cp:revision>8</cp:revision>
  <dcterms:created xsi:type="dcterms:W3CDTF">2021-04-18T06:00:09Z</dcterms:created>
  <dcterms:modified xsi:type="dcterms:W3CDTF">2024-04-17T09:07:20Z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0x0101005BF321C7047AA744BE5AEA96FFA0B069</vt:lpwstr>
  </property>
  <property fmtid="{D5CDD505-2E9C-101B-9397-08002B2CF9AE}" pid="3" name="MediaServiceImageTags">
    <vt:lpwstr/>
  </property>
</Properties>
</file>